
<file path=[Content_Types].xml><?xml version="1.0" encoding="utf-8"?>
<Types xmlns="http://schemas.openxmlformats.org/package/2006/content-types">
  <Default Extension="xml" ContentType="application/vnd.openxmlformats-package.core-properties+xml"/>
  <Default Extension="jpeg" ContentType="image/jpeg"/>
  <Default Extension="png" ContentType="image/png"/>
  <Default Extension="svg" ContentType="image/svg+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cd3372f3ce49a9" /><Relationship Type="http://schemas.openxmlformats.org/officeDocument/2006/relationships/extended-properties" Target="/docProps/app.xml" Id="R2dfca4ea868e4c21" /><Relationship Type="http://schemas.openxmlformats.org/officeDocument/2006/relationships/officeDocument" Target="/ppt/presentation.xml" Id="R857f155c7f694bf8" /></Relationships>
</file>

<file path=ppt/presentation.xml><?xml version="1.0" encoding="utf-8"?>
<p:presentation xmlns:p="http://schemas.openxmlformats.org/presentationml/2006/main">
  <p:sldMasterIdLst>
    <p:sldMasterId xmlns:r="http://schemas.openxmlformats.org/officeDocument/2006/relationships" id="2147483648" r:id="R0c5a6879039c4f0e"/>
  </p:sldMasterIdLst>
  <p:notesMasterIdLst>
    <p:notesMasterId xmlns:r="http://schemas.openxmlformats.org/officeDocument/2006/relationships" r:id="R4095a2755d684ee5"/>
  </p:notesMasterIdLst>
  <p:sldIdLst>
    <p:sldId xmlns:r="http://schemas.openxmlformats.org/officeDocument/2006/relationships" id="256" r:id="Rd701052aa1134623"/>
    <p:sldId xmlns:r="http://schemas.openxmlformats.org/officeDocument/2006/relationships" id="257" r:id="R3bd494bfee4a4cce"/>
    <p:sldId xmlns:r="http://schemas.openxmlformats.org/officeDocument/2006/relationships" id="258" r:id="R1e9d60d167594642"/>
    <p:sldId xmlns:r="http://schemas.openxmlformats.org/officeDocument/2006/relationships" id="259" r:id="R88e58338ba564a45"/>
    <p:sldId xmlns:r="http://schemas.openxmlformats.org/officeDocument/2006/relationships" id="260" r:id="Rc287ab7b023c4fbb"/>
    <p:sldId xmlns:r="http://schemas.openxmlformats.org/officeDocument/2006/relationships" id="261" r:id="R00ac42bc478945df"/>
    <p:sldId xmlns:r="http://schemas.openxmlformats.org/officeDocument/2006/relationships" id="262" r:id="R3d531f1f615e4767"/>
    <p:sldId xmlns:r="http://schemas.openxmlformats.org/officeDocument/2006/relationships" id="263" r:id="Rd76806d5b2b94ab2"/>
    <p:sldId xmlns:r="http://schemas.openxmlformats.org/officeDocument/2006/relationships" id="264" r:id="Re2473d7b1e694b47"/>
    <p:sldId xmlns:r="http://schemas.openxmlformats.org/officeDocument/2006/relationships" id="265" r:id="R5eb2c84be7e44a12"/>
    <p:sldId xmlns:r="http://schemas.openxmlformats.org/officeDocument/2006/relationships" id="266" r:id="R6dcc7c3c35854daa"/>
    <p:sldId xmlns:r="http://schemas.openxmlformats.org/officeDocument/2006/relationships" id="267" r:id="Rdbed276b4b684b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8e14f9887274e07" /><Relationship Type="http://schemas.openxmlformats.org/officeDocument/2006/relationships/slideMaster" Target="/ppt/slideMasters/slideMaster1.xml" Id="R0c5a6879039c4f0e" /><Relationship Type="http://schemas.openxmlformats.org/officeDocument/2006/relationships/notesMaster" Target="/ppt/notesMasters/notesMaster1.xml" Id="R4095a2755d684ee5" /><Relationship Type="http://schemas.openxmlformats.org/officeDocument/2006/relationships/presProps" Target="/ppt/presProps.xml" Id="R916fca43b2754f06" /><Relationship Type="http://schemas.openxmlformats.org/officeDocument/2006/relationships/tableStyles" Target="/ppt/tableStyles.xml" Id="Rbbaa4771ae23489a" /><Relationship Type="http://schemas.openxmlformats.org/officeDocument/2006/relationships/slide" Target="/ppt/slides/slide1.xml" Id="Rd701052aa1134623" /><Relationship Type="http://schemas.openxmlformats.org/officeDocument/2006/relationships/slide" Target="/ppt/slides/slide2.xml" Id="R3bd494bfee4a4cce" /><Relationship Type="http://schemas.openxmlformats.org/officeDocument/2006/relationships/slide" Target="/ppt/slides/slide3.xml" Id="R1e9d60d167594642" /><Relationship Type="http://schemas.openxmlformats.org/officeDocument/2006/relationships/slide" Target="/ppt/slides/slide4.xml" Id="R88e58338ba564a45" /><Relationship Type="http://schemas.openxmlformats.org/officeDocument/2006/relationships/slide" Target="/ppt/slides/slide5.xml" Id="Rc287ab7b023c4fbb" /><Relationship Type="http://schemas.openxmlformats.org/officeDocument/2006/relationships/slide" Target="/ppt/slides/slide6.xml" Id="R00ac42bc478945df" /><Relationship Type="http://schemas.openxmlformats.org/officeDocument/2006/relationships/slide" Target="/ppt/slides/slide7.xml" Id="R3d531f1f615e4767" /><Relationship Type="http://schemas.openxmlformats.org/officeDocument/2006/relationships/slide" Target="/ppt/slides/slide8.xml" Id="Rd76806d5b2b94ab2" /><Relationship Type="http://schemas.openxmlformats.org/officeDocument/2006/relationships/slide" Target="/ppt/slides/slide9.xml" Id="Re2473d7b1e694b47" /><Relationship Type="http://schemas.openxmlformats.org/officeDocument/2006/relationships/slide" Target="/ppt/slides/slide10.xml" Id="R5eb2c84be7e44a12" /><Relationship Type="http://schemas.openxmlformats.org/officeDocument/2006/relationships/slide" Target="/ppt/slides/slide11.xml" Id="R6dcc7c3c35854daa" /><Relationship Type="http://schemas.openxmlformats.org/officeDocument/2006/relationships/slide" Target="/ppt/slides/slide12.xml" Id="Rdbed276b4b684b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dfa7377494436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b68ec37a7964f49" /><Relationship Type="http://schemas.openxmlformats.org/officeDocument/2006/relationships/notesMaster" Target="/ppt/notesMasters/notesMaster1.xml" Id="Rae45c2548f3e42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23405f7edc704ee5" /><Relationship Type="http://schemas.openxmlformats.org/officeDocument/2006/relationships/notesMaster" Target="/ppt/notesMasters/notesMaster1.xml" Id="Rdbd5f2361d08478a" /></Relationships>
</file>

<file path=ppt/notesSlides/_rels/notesSlide3.xml.rels>&#65279;<?xml version="1.0" encoding="utf-8"?><Relationships xmlns="http://schemas.openxmlformats.org/package/2006/relationships"><Relationship Type="http://schemas.openxmlformats.org/officeDocument/2006/relationships/slide" Target="/ppt/slides/slide3.xml" Id="R96e2698c8c074436" /><Relationship Type="http://schemas.openxmlformats.org/officeDocument/2006/relationships/notesMaster" Target="/ppt/notesMasters/notesMaster1.xml" Id="R518a7fc77d754599"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cfea40d8654642" /><Relationship Type="http://schemas.openxmlformats.org/officeDocument/2006/relationships/notesMaster" Target="/ppt/notesMasters/notesMaster1.xml" Id="R00554bacad894548"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0653c948ba45d5" /><Relationship Type="http://schemas.openxmlformats.org/officeDocument/2006/relationships/notesMaster" Target="/ppt/notesMasters/notesMaster1.xml" Id="R5d836a6040e84c10" /></Relationships>
</file>

<file path=ppt/notesSlides/_rels/notesSlide6.xml.rels>&#65279;<?xml version="1.0" encoding="utf-8"?><Relationships xmlns="http://schemas.openxmlformats.org/package/2006/relationships"><Relationship Type="http://schemas.openxmlformats.org/officeDocument/2006/relationships/slide" Target="/ppt/slides/slide6.xml" Id="R8642ce48c27342af" /><Relationship Type="http://schemas.openxmlformats.org/officeDocument/2006/relationships/notesMaster" Target="/ppt/notesMasters/notesMaster1.xml" Id="Rf017829e59814431" /></Relationships>
</file>

<file path=ppt/notesSlides/_rels/notesSlide7.xml.rels>&#65279;<?xml version="1.0" encoding="utf-8"?><Relationships xmlns="http://schemas.openxmlformats.org/package/2006/relationships"><Relationship Type="http://schemas.openxmlformats.org/officeDocument/2006/relationships/slide" Target="/ppt/slides/slide7.xml" Id="Re5a224c584b24634" /><Relationship Type="http://schemas.openxmlformats.org/officeDocument/2006/relationships/notesMaster" Target="/ppt/notesMasters/notesMaster1.xml" Id="Red2937d089d64fa9" /></Relationships>
</file>

<file path=ppt/notesSlides/_rels/notesSlide8.xml.rels>&#65279;<?xml version="1.0" encoding="utf-8"?><Relationships xmlns="http://schemas.openxmlformats.org/package/2006/relationships"><Relationship Type="http://schemas.openxmlformats.org/officeDocument/2006/relationships/slide" Target="/ppt/slides/slide8.xml" Id="R2e0c395285894999" /><Relationship Type="http://schemas.openxmlformats.org/officeDocument/2006/relationships/notesMaster" Target="/ppt/notesMasters/notesMaster1.xml" Id="R9c73da8a2de346d6" /></Relationships>
</file>

<file path=ppt/notesSlides/_rels/notesSlide9.xml.rels>&#65279;<?xml version="1.0" encoding="utf-8"?><Relationships xmlns="http://schemas.openxmlformats.org/package/2006/relationships"><Relationship Type="http://schemas.openxmlformats.org/officeDocument/2006/relationships/slide" Target="/ppt/slides/slide9.xml" Id="R6c355cf5cac84ead" /><Relationship Type="http://schemas.openxmlformats.org/officeDocument/2006/relationships/notesMaster" Target="/ppt/notesMasters/notesMaster1.xml" Id="R94803fa156974d4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80a5c1e8bdd4eb8" /><Relationship Type="http://schemas.openxmlformats.org/officeDocument/2006/relationships/notesMaster" Target="/ppt/notesMasters/notesMaster1.xml" Id="Raa92db4c2e9244d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08824b108b14fa4" /><Relationship Type="http://schemas.openxmlformats.org/officeDocument/2006/relationships/notesMaster" Target="/ppt/notesMasters/notesMaster1.xml" Id="Red4aef26a02142f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152014afb4e417a" /><Relationship Type="http://schemas.openxmlformats.org/officeDocument/2006/relationships/notesMaster" Target="/ppt/notesMasters/notesMaster1.xml" Id="Rf4a62a369c2f4d2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Barkiva Shelter &amp; Rescue Partners helps organizations receive needed goods, connect with potential adopters and grow a community of supporters. No membership or subscription fee and no commissions charged to the organization. Ordinary purchases and delivery are separate. Images depict illustrative scenes rather than actual partner events.</a:t>
            </a:r>
          </a:p>
          <a:p xmlns:a="http://schemas.openxmlformats.org/drawingml/2006/main">
            <a:r>
              <a:t/>
            </a:r>
          </a:p>
          <a:p xmlns:a="http://schemas.openxmlformats.org/drawingml/2006/main">
            <a:r>
              <a:t>Content source: User-provided Barkiva charity partnership brief.</a:t>
            </a:r>
          </a:p>
          <a:p xmlns:a="http://schemas.openxmlformats.org/drawingml/2006/main">
            <a:r>
              <a:t>Visual: AI-generated rescue-care.jpg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Four areas of partner value. These are the intended benefits of the programme, not a guarantee of order volumes, adoption outcomes or audience reach.</a:t>
            </a:r>
          </a:p>
          <a:p xmlns:a="http://schemas.openxmlformats.org/drawingml/2006/main">
            <a:r>
              <a:t/>
            </a:r>
          </a:p>
          <a:p xmlns:a="http://schemas.openxmlformats.org/drawingml/2006/main">
            <a:r>
              <a:t>Content source: User-provided Barkiva charity partnership brief.</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Organizations select specific products and quantities for charity orders. Supporters can also see needs outside the Barkiva product catalogue and arrange in-kind contributions. Barkiva will encourage this form of support. Confirm delivery coverage and arrangements during onboarding. Demo organization, quantities and activity are fictional.</a:t>
            </a:r>
          </a:p>
          <a:p xmlns:a="http://schemas.openxmlformats.org/drawingml/2006/main">
            <a:r>
              <a:t/>
            </a:r>
          </a:p>
          <a:p xmlns:a="http://schemas.openxmlformats.org/drawingml/2006/main">
            <a:r>
              <a:t>Content source: User-provided Barkiva charity partnership brief.</a:t>
            </a:r>
          </a:p>
          <a:p xmlns:a="http://schemas.openxmlformats.org/drawingml/2006/main">
            <a:r>
              <a:t>Visual: Synthetic app demo-needs.png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Adoptable animal profiles give potential adopters a way to discover animals and contact the organization. Barkiva will promote the adoption catalogue. The partner organization retains responsibility for screening, suitability assessment and the adoption decision. No adoption-growth claim is made. The pet, organization and screen activity are illustrative.</a:t>
            </a:r>
          </a:p>
          <a:p xmlns:a="http://schemas.openxmlformats.org/drawingml/2006/main">
            <a:r>
              <a:t/>
            </a:r>
          </a:p>
          <a:p xmlns:a="http://schemas.openxmlformats.org/drawingml/2006/main">
            <a:r>
              <a:t>Content source: User-provided Barkiva charity partnership brief.</a:t>
            </a:r>
          </a:p>
          <a:p xmlns:a="http://schemas.openxmlformats.org/drawingml/2006/main">
            <a:r>
              <a:t>Visual: AI-generated adoption-home.jpg</a:t>
            </a:r>
          </a:p>
          <a:p xmlns:a="http://schemas.openxmlformats.org/drawingml/2006/main">
            <a:r>
              <a:t>Visual: Synthetic app demo-adoption.png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 public organization page includes its story, team, updates, social links and ways to support. Users can follow organizations. Barkiva will share social channels and feature partners through its own promotion. Any follower or activity counts in the demo are fictional.</a:t>
            </a:r>
          </a:p>
          <a:p xmlns:a="http://schemas.openxmlformats.org/drawingml/2006/main">
            <a:r>
              <a:t/>
            </a:r>
          </a:p>
          <a:p xmlns:a="http://schemas.openxmlformats.org/drawingml/2006/main">
            <a:r>
              <a:t>Content source: User-provided Barkiva charity partnership brief.</a:t>
            </a:r>
          </a:p>
          <a:p xmlns:a="http://schemas.openxmlformats.org/drawingml/2006/main">
            <a:r>
              <a:t>Visual: Synthetic app demo-profile.png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Partner discounts are part of the proposed commercial offer. Care Credits are planned: users send credits that organizations may spend on eligible products, services and veterinary visits. Credit purchasing value, eligible providers, redemption rules and availability need confirmation before launch. Demo balances and transactions are fictional and do not establish a cash or currency value.</a:t>
            </a:r>
          </a:p>
          <a:p xmlns:a="http://schemas.openxmlformats.org/drawingml/2006/main">
            <a:r>
              <a:t/>
            </a:r>
          </a:p>
          <a:p xmlns:a="http://schemas.openxmlformats.org/drawingml/2006/main">
            <a:r>
              <a:t>Content source: User-provided Barkiva charity partnership brief.</a:t>
            </a:r>
          </a:p>
          <a:p xmlns:a="http://schemas.openxmlformats.org/drawingml/2006/main">
            <a:r>
              <a:t>Visual: Synthetic app demo-credits.png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Pet management supports the organization’s animal records. In-app chat is planned and is shown as a concept for communicating with potential adopters and supporters. The screens illustrate the product direction and are not a claim that this exact interface is currently available.</a:t>
            </a:r>
          </a:p>
          <a:p xmlns:a="http://schemas.openxmlformats.org/drawingml/2006/main">
            <a:r>
              <a:t/>
            </a:r>
          </a:p>
          <a:p xmlns:a="http://schemas.openxmlformats.org/drawingml/2006/main">
            <a:r>
              <a:t>Content source: User-provided Barkiva charity partnership brief.</a:t>
            </a:r>
          </a:p>
          <a:p xmlns:a="http://schemas.openxmlformats.org/drawingml/2006/main">
            <a:r>
              <a:t>Visual: Synthetic app demo-management.png</a:t>
            </a:r>
          </a:p>
          <a:p xmlns:a="http://schemas.openxmlformats.org/drawingml/2006/main">
            <a:r>
              <a:t>Visual: Synthetic app demo-chat.png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Barkiva and partners can plan adoption events, supply drives and marketing campaigns. Specific channels, timing and scope should be agreed with each partner. The scene is illustrative and does not represent a past Barkiva event.</a:t>
            </a:r>
          </a:p>
          <a:p xmlns:a="http://schemas.openxmlformats.org/drawingml/2006/main">
            <a:r>
              <a:t/>
            </a:r>
          </a:p>
          <a:p xmlns:a="http://schemas.openxmlformats.org/drawingml/2006/main">
            <a:r>
              <a:t>Content source: User-provided Barkiva charity partnership brief.</a:t>
            </a:r>
          </a:p>
          <a:p xmlns:a="http://schemas.openxmlformats.org/drawingml/2006/main">
            <a:r>
              <a:t>Visual: AI-generated community-care.jpg</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As specified in the partner brief, Barkiva does not charge the organization membership fees, subscription fees or commissions for participation. This does not make purchased goods, booked services or delivery free. Confirm applicable prices and delivery terms during onboarding.</a:t>
            </a:r>
          </a:p>
          <a:p xmlns:a="http://schemas.openxmlformats.org/drawingml/2006/main">
            <a:r>
              <a:t/>
            </a:r>
          </a:p>
          <a:p xmlns:a="http://schemas.openxmlformats.org/drawingml/2006/main">
            <a:r>
              <a:t>Content source: User-provided Barkiva charity partnership brief.</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Partner ask: keep adoptable animal profiles and needs current, respond to enquiries, and recommend Barkiva to adopters and supporters using supplied cards, QR materials or branded products. Barkiva offers onboarding assistance and agreed promotional support. Partners retain their own identity and adoption process.</a:t>
            </a:r>
          </a:p>
          <a:p xmlns:a="http://schemas.openxmlformats.org/drawingml/2006/main">
            <a:r>
              <a:t/>
            </a:r>
          </a:p>
          <a:p xmlns:a="http://schemas.openxmlformats.org/drawingml/2006/main">
            <a:r>
              <a:t>Content source: User-provided Barkiva charity partnership brief.</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Suggested onboarding model: meet, set up, launch and review. A pilot period can be agreed with the organization. Review tangible contributions, relevant adoption enquiries and time spent by the team. No results or set launch timeline are promised in this deck.</a:t>
            </a:r>
          </a:p>
          <a:p xmlns:a="http://schemas.openxmlformats.org/drawingml/2006/main">
            <a:r>
              <a:t/>
            </a:r>
          </a:p>
          <a:p xmlns:a="http://schemas.openxmlformats.org/drawingml/2006/main">
            <a:r>
              <a:t>Content source: User-provided Barkiva charity partnership brief.</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Contact email follows the existing shelter and rescue partnership inquiry CTA in web/src/modules/community/templates/community-template.tsx. Canonical domain follows web/src/lib/env.ts. Partnership page URL is the new page created alongside this deck. All demo organizations, pets, balances, activity and photography in this presentation are illustrative. Care Credits and in-app chat are planned.</a:t>
            </a:r>
          </a:p>
          <a:p xmlns:a="http://schemas.openxmlformats.org/drawingml/2006/main">
            <a:r>
              <a:t/>
            </a:r>
          </a:p>
          <a:p xmlns:a="http://schemas.openxmlformats.org/drawingml/2006/main">
            <a:r>
              <a:t>Content source: User-provided Barkiva charity partnership brief.</a:t>
            </a:r>
          </a:p>
          <a:p xmlns:a="http://schemas.openxmlformats.org/drawingml/2006/main">
            <a:r>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957adc32bbf4978"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37211c941cf4905" /><Relationship Type="http://schemas.openxmlformats.org/officeDocument/2006/relationships/slideLayout" Target="/ppt/slideLayouts/slideLayout1.xml" Id="R8ec5eb30a6ec4577"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ec5eb30a6ec4577"/>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a769cb74ba0e48a1" /><Relationship Type="http://schemas.openxmlformats.org/officeDocument/2006/relationships/image" Target="/ppt/media/image.jpeg" Id="R92a2b07e03d54861" /><Relationship Type="http://schemas.openxmlformats.org/officeDocument/2006/relationships/image" Target="/ppt/media/image.png" Id="Rc8f39aadd26d479a" /><Relationship Type="http://schemas.openxmlformats.org/officeDocument/2006/relationships/image" Target="/ppt/media/image.svg" Id="Rc1bbe8d26baf4318" /><Relationship Type="http://schemas.openxmlformats.org/officeDocument/2006/relationships/notesSlide" Target="/ppt/notesSlides/notesSlide1.xml" Id="R628333e3e9364bc9"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b79670fc3dd24fb0" /><Relationship Type="http://schemas.openxmlformats.org/officeDocument/2006/relationships/notesSlide" Target="/ppt/notesSlides/notesSlide2.xml" Id="R21df3003e174409a"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24516fd7a20f4e5f" /><Relationship Type="http://schemas.openxmlformats.org/officeDocument/2006/relationships/image" Target="/ppt/media/image2.png" Id="R148d13b74e2545fc" /><Relationship Type="http://schemas.openxmlformats.org/officeDocument/2006/relationships/notesSlide" Target="/ppt/notesSlides/notesSlide3.xml" Id="Rd0ed66e9e7814d62"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188ae2c8841a4f45" /><Relationship Type="http://schemas.openxmlformats.org/officeDocument/2006/relationships/image" Target="/ppt/media/image2.jpeg" Id="R9e016c259c894cc3" /><Relationship Type="http://schemas.openxmlformats.org/officeDocument/2006/relationships/image" Target="/ppt/media/image3.png" Id="R75da71c096c642e6" /><Relationship Type="http://schemas.openxmlformats.org/officeDocument/2006/relationships/notesSlide" Target="/ppt/notesSlides/notesSlide4.xml" Id="R16032417ced14da8"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9d1b6f2745b94bb4" /><Relationship Type="http://schemas.openxmlformats.org/officeDocument/2006/relationships/image" Target="/ppt/media/image4.png" Id="R9288c251ff874128" /><Relationship Type="http://schemas.openxmlformats.org/officeDocument/2006/relationships/notesSlide" Target="/ppt/notesSlides/notesSlide5.xml" Id="R666fb75d46634ff0"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6ce84628f37e42e0" /><Relationship Type="http://schemas.openxmlformats.org/officeDocument/2006/relationships/image" Target="/ppt/media/image5.png" Id="R1e8ec675aa3643dd" /><Relationship Type="http://schemas.openxmlformats.org/officeDocument/2006/relationships/notesSlide" Target="/ppt/notesSlides/notesSlide6.xml" Id="Rc5ddb221f8ed4e79"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9c548ecbb84a49a4" /><Relationship Type="http://schemas.openxmlformats.org/officeDocument/2006/relationships/image" Target="/ppt/media/image6.png" Id="R412c6b501a0a4678" /><Relationship Type="http://schemas.openxmlformats.org/officeDocument/2006/relationships/image" Target="/ppt/media/image7.png" Id="Rde510c7ef08d45b4" /><Relationship Type="http://schemas.openxmlformats.org/officeDocument/2006/relationships/notesSlide" Target="/ppt/notesSlides/notesSlide7.xml" Id="R6e187339f4cb4f72"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4c982c9bf5bc4736" /><Relationship Type="http://schemas.openxmlformats.org/officeDocument/2006/relationships/image" Target="/ppt/media/image3.jpeg" Id="R85ec1ea673004387" /><Relationship Type="http://schemas.openxmlformats.org/officeDocument/2006/relationships/notesSlide" Target="/ppt/notesSlides/notesSlide8.xml" Id="Rbbe779ce459949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e886d50747d94c2e" /><Relationship Type="http://schemas.openxmlformats.org/officeDocument/2006/relationships/notesSlide" Target="/ppt/notesSlides/notesSlide9.xml" Id="Rd08c215d4c7949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16a6d7794276447c" /><Relationship Type="http://schemas.openxmlformats.org/officeDocument/2006/relationships/notesSlide" Target="/ppt/notesSlides/notesSlide10.xml" Id="R5d656f631b7a42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b96a8884deb641b3" /><Relationship Type="http://schemas.openxmlformats.org/officeDocument/2006/relationships/notesSlide" Target="/ppt/notesSlides/notesSlide11.xml" Id="R2b71e5e5b34743e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63bb4c5212aa4cde" /><Relationship Type="http://schemas.openxmlformats.org/officeDocument/2006/relationships/image" Target="/ppt/media/image8.png" Id="R27f102e9f8fa49ba" /><Relationship Type="http://schemas.openxmlformats.org/officeDocument/2006/relationships/image" Target="/ppt/media/image2.svg" Id="Red7c2b9008364036" /><Relationship Type="http://schemas.openxmlformats.org/officeDocument/2006/relationships/hyperlink" Target="mailto:wecare@barkiva.com?subject=Shelter%20%26%20Rescue%20Partnership" TargetMode="External" Id="R000e797706f44285" /><Relationship Type="http://schemas.openxmlformats.org/officeDocument/2006/relationships/hyperlink" Target="https://www.barkiva.com/en/shelter-partners" TargetMode="External" Id="Raad6780ff46a4d9c" /><Relationship Type="http://schemas.openxmlformats.org/officeDocument/2006/relationships/notesSlide" Target="/ppt/notesSlides/notesSlide12.xml" Id="Rdafed6b89fb44d82" /></Relationships>
</file>

<file path=ppt/slides/slide1.xml><?xml version="1.0" encoding="utf-8"?>
<p:sld xmlns:p="http://schemas.openxmlformats.org/presentationml/2006/main">
  <p:cSld>
    <p:bg>
      <p:bgPr>
        <a:solidFill xmlns:a="http://schemas.openxmlformats.org/drawingml/2006/main">
          <a:srgbClr val="F5F3EE"/>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92a2b07e03d54861"/>
          <a:srcRect xmlns:a="http://schemas.openxmlformats.org/drawingml/2006/main" l="24074" t="0" r="24074" b="0"/>
          <a:stretch xmlns:a="http://schemas.openxmlformats.org/drawingml/2006/main">
            <a:fillRect l="0" t="0" r="0" b="0"/>
          </a:stretch>
        </p:blipFill>
        <p:spPr>
          <a:xfrm xmlns:a="http://schemas.openxmlformats.org/drawingml/2006/main">
            <a:off x="6858000" y="0"/>
            <a:ext cx="5334000" cy="6858000"/>
          </a:xfrm>
          <a:prstGeom xmlns:a="http://schemas.openxmlformats.org/drawingml/2006/main" prst="rect">
            <a:avLst/>
          </a:prstGeom>
        </p:spPr>
      </p:pic>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c8f39aadd26d479a">
            <a:extLst>
              <a:ext uri="{96DAC541-7B7A-43D3-8B79-37D633B846F1}">
                <asvg:svgBlip xmlns:asvg="http://schemas.microsoft.com/office/drawing/2016/SVG/main" r:embed="Rc1bbe8d26baf4318"/>
              </a:ext>
            </a:extLst>
          </a:blip>
          <a:stretch xmlns:a="http://schemas.openxmlformats.org/drawingml/2006/main"/>
        </p:blipFill>
        <p:spPr>
          <a:xfrm xmlns:a="http://schemas.openxmlformats.org/drawingml/2006/main">
            <a:off x="495300" y="333375"/>
            <a:ext cx="1657350" cy="704850"/>
          </a:xfrm>
          <a:prstGeom xmlns:a="http://schemas.openxmlformats.org/drawingml/2006/main" prst="rect">
            <a:avLst/>
          </a:prstGeom>
        </p:spPr>
      </p:pic>
      <p:sp>
        <p:nvSpPr>
          <p:cNvPr id="3" name="text-1">
            <a:extLst xmlns:a="http://schemas.openxmlformats.org/drawingml/2006/main">
              <a:ext uri="{FF2B5EF4-FFF2-40B4-BE49-F238E27FC236}">
                <a16:creationId xmlns:a16="http://schemas.microsoft.com/office/drawing/2014/main" id="{AB3255F3-A60D-4192-9BE9-2F6EAE7BD90B}"/>
              </a:ext>
            </a:extLst>
          </p:cNvPr>
          <p:cNvSpPr>
            <a:spLocks xmlns:a="http://schemas.openxmlformats.org/drawingml/2006/main" noGrp="1"/>
          </p:cNvSpPr>
          <p:nvPr/>
        </p:nvSpPr>
        <p:spPr>
          <a:xfrm xmlns:a="http://schemas.openxmlformats.org/drawingml/2006/main">
            <a:off x="609600" y="1400175"/>
            <a:ext cx="5762625" cy="3429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1">
                <a:solidFill>
                  <a:srgbClr val="1248C2"/>
                </a:solidFill>
                <a:latin typeface="Poppins"/>
                <a:ea typeface="Poppins"/>
                <a:cs typeface="Poppins"/>
              </a:defRPr>
            </a:pPr>
            <a:r>
              <a:rPr sz="1650" b="1">
                <a:solidFill>
                  <a:srgbClr val="1248C2"/>
                </a:solidFill>
                <a:latin typeface="Poppins"/>
                <a:ea typeface="Poppins"/>
                <a:cs typeface="Poppins"/>
              </a:rPr>
              <a:t>Shelter &amp; Rescue Partners</a:t>
            </a:r>
          </a:p>
        </p:txBody>
      </p:sp>
      <p:sp>
        <p:nvSpPr>
          <p:cNvPr id="4" name="text-2">
            <a:extLst xmlns:a="http://schemas.openxmlformats.org/drawingml/2006/main">
              <a:ext uri="{FF2B5EF4-FFF2-40B4-BE49-F238E27FC236}">
                <a16:creationId xmlns:a16="http://schemas.microsoft.com/office/drawing/2014/main" id="{68F19D6E-B103-4CDC-B9B8-A7450B2F5FD4}"/>
              </a:ext>
            </a:extLst>
          </p:cNvPr>
          <p:cNvSpPr>
            <a:spLocks xmlns:a="http://schemas.openxmlformats.org/drawingml/2006/main" noGrp="1"/>
          </p:cNvSpPr>
          <p:nvPr/>
        </p:nvSpPr>
        <p:spPr>
          <a:xfrm xmlns:a="http://schemas.openxmlformats.org/drawingml/2006/main">
            <a:off x="609600" y="1971675"/>
            <a:ext cx="6000750" cy="24669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4650" b="1">
                <a:solidFill>
                  <a:srgbClr val="172D51"/>
                </a:solidFill>
                <a:latin typeface="Poppins"/>
                <a:ea typeface="Poppins"/>
                <a:cs typeface="Poppins"/>
              </a:defRPr>
            </a:pPr>
            <a:r>
              <a:rPr sz="4650" b="1">
                <a:solidFill>
                  <a:srgbClr val="172D51"/>
                </a:solidFill>
                <a:latin typeface="Poppins"/>
                <a:ea typeface="Poppins"/>
                <a:cs typeface="Poppins"/>
              </a:rPr>
              <a:t>More support for</a:t>
            </a:r>
          </a:p>
          <a:p xmlns:a="http://schemas.openxmlformats.org/drawingml/2006/main">
            <a:pPr algn="l">
              <a:defRPr sz="4650" b="1">
                <a:solidFill>
                  <a:srgbClr val="172D51"/>
                </a:solidFill>
                <a:latin typeface="Poppins"/>
                <a:ea typeface="Poppins"/>
                <a:cs typeface="Poppins"/>
              </a:defRPr>
            </a:pPr>
            <a:r>
              <a:rPr sz="4650" b="1">
                <a:solidFill>
                  <a:srgbClr val="172D51"/>
                </a:solidFill>
                <a:latin typeface="Poppins"/>
                <a:ea typeface="Poppins"/>
                <a:cs typeface="Poppins"/>
              </a:rPr>
              <a:t>the animals</a:t>
            </a:r>
          </a:p>
          <a:p xmlns:a="http://schemas.openxmlformats.org/drawingml/2006/main">
            <a:pPr algn="l">
              <a:defRPr sz="4650" b="1">
                <a:solidFill>
                  <a:srgbClr val="172D51"/>
                </a:solidFill>
                <a:latin typeface="Poppins"/>
                <a:ea typeface="Poppins"/>
                <a:cs typeface="Poppins"/>
              </a:defRPr>
            </a:pPr>
            <a:r>
              <a:rPr sz="4650" b="1">
                <a:solidFill>
                  <a:srgbClr val="172D51"/>
                </a:solidFill>
                <a:latin typeface="Poppins"/>
                <a:ea typeface="Poppins"/>
                <a:cs typeface="Poppins"/>
              </a:rPr>
              <a:t>in your care</a:t>
            </a:r>
          </a:p>
        </p:txBody>
      </p:sp>
      <p:sp>
        <p:nvSpPr>
          <p:cNvPr id="5" name="text-3">
            <a:extLst xmlns:a="http://schemas.openxmlformats.org/drawingml/2006/main">
              <a:ext uri="{FF2B5EF4-FFF2-40B4-BE49-F238E27FC236}">
                <a16:creationId xmlns:a16="http://schemas.microsoft.com/office/drawing/2014/main" id="{4B087F5E-327E-4C7C-9FDA-87CFA2EE0E1E}"/>
              </a:ext>
            </a:extLst>
          </p:cNvPr>
          <p:cNvSpPr>
            <a:spLocks xmlns:a="http://schemas.openxmlformats.org/drawingml/2006/main" noGrp="1"/>
          </p:cNvSpPr>
          <p:nvPr/>
        </p:nvSpPr>
        <p:spPr>
          <a:xfrm xmlns:a="http://schemas.openxmlformats.org/drawingml/2006/main">
            <a:off x="609600" y="4733925"/>
            <a:ext cx="5762625" cy="828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75" b="0">
                <a:solidFill>
                  <a:srgbClr val="5B6A80"/>
                </a:solidFill>
                <a:latin typeface="Poppins"/>
                <a:ea typeface="Poppins"/>
                <a:cs typeface="Poppins"/>
              </a:defRPr>
            </a:pPr>
            <a:r>
              <a:rPr sz="1875" b="0">
                <a:solidFill>
                  <a:srgbClr val="5B6A80"/>
                </a:solidFill>
                <a:latin typeface="Poppins"/>
                <a:ea typeface="Poppins"/>
                <a:cs typeface="Poppins"/>
              </a:rPr>
              <a:t>A free partnership that connects your</a:t>
            </a:r>
          </a:p>
          <a:p xmlns:a="http://schemas.openxmlformats.org/drawingml/2006/main">
            <a:pPr algn="l">
              <a:defRPr sz="1875" b="0">
                <a:solidFill>
                  <a:srgbClr val="5B6A80"/>
                </a:solidFill>
                <a:latin typeface="Poppins"/>
                <a:ea typeface="Poppins"/>
                <a:cs typeface="Poppins"/>
              </a:defRPr>
            </a:pPr>
            <a:r>
              <a:rPr sz="1875" b="0">
                <a:solidFill>
                  <a:srgbClr val="5B6A80"/>
                </a:solidFill>
                <a:latin typeface="Poppins"/>
                <a:ea typeface="Poppins"/>
                <a:cs typeface="Poppins"/>
              </a:rPr>
              <a:t>organization with people who can help.</a:t>
            </a:r>
          </a:p>
        </p:txBody>
      </p:sp>
      <p:sp>
        <p:nvSpPr>
          <p:cNvPr id="6" name="text-4">
            <a:extLst xmlns:a="http://schemas.openxmlformats.org/drawingml/2006/main">
              <a:ext uri="{FF2B5EF4-FFF2-40B4-BE49-F238E27FC236}">
                <a16:creationId xmlns:a16="http://schemas.microsoft.com/office/drawing/2014/main" id="{0C7D9347-4DED-4EC5-9741-484B354FEA9E}"/>
              </a:ext>
            </a:extLst>
          </p:cNvPr>
          <p:cNvSpPr>
            <a:spLocks xmlns:a="http://schemas.openxmlformats.org/drawingml/2006/main" noGrp="1"/>
          </p:cNvSpPr>
          <p:nvPr/>
        </p:nvSpPr>
        <p:spPr>
          <a:xfrm xmlns:a="http://schemas.openxmlformats.org/drawingml/2006/main">
            <a:off x="609600" y="5991225"/>
            <a:ext cx="5762625"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425" b="1">
                <a:solidFill>
                  <a:srgbClr val="1248C2"/>
                </a:solidFill>
                <a:latin typeface="Poppins"/>
                <a:ea typeface="Poppins"/>
                <a:cs typeface="Poppins"/>
              </a:defRPr>
            </a:pPr>
            <a:r>
              <a:rPr sz="1425" b="1">
                <a:solidFill>
                  <a:srgbClr val="1248C2"/>
                </a:solidFill>
                <a:latin typeface="Poppins"/>
                <a:ea typeface="Poppins"/>
                <a:cs typeface="Poppins"/>
              </a:rPr>
              <a:t>No membership fees. No commissions.</a:t>
            </a:r>
          </a:p>
        </p:txBody>
      </p:sp>
    </p:spTree>
    <p:extLst>
      <p:ext uri="{BB962C8B-B14F-4D97-AF65-F5344CB8AC3E}">
        <p14:creationId xmlns:p14="http://schemas.microsoft.com/office/powerpoint/2010/main" val="1576739005"/>
      </p:ext>
    </p:extLst>
  </p:cSld>
</p:sld>
</file>

<file path=ppt/slides/slide2.xml><?xml version="1.0" encoding="utf-8"?>
<p:sld xmlns:p="http://schemas.openxmlformats.org/presentationml/2006/main">
  <p:cSld>
    <p:bg>
      <p:bgPr>
        <a:solidFill xmlns:a="http://schemas.openxmlformats.org/drawingml/2006/main">
          <a:srgbClr val="1248C2"/>
        </a:solidFill>
      </p:bgPr>
    </p:bg>
    <p:spTree>
      <p:nvGrpSpPr>
        <p:cNvPr id="1" name=""/>
        <p:cNvGrpSpPr/>
        <p:nvPr/>
      </p:nvGrpSpPr>
      <p:grpSpPr>
        <a:xfrm xmlns:a="http://schemas.openxmlformats.org/drawingml/2006/main"/>
      </p:grpSpPr>
      <p:sp>
        <p:nvSpPr>
          <p:cNvPr id="16" name="text-5">
            <a:extLst xmlns:a="http://schemas.openxmlformats.org/drawingml/2006/main">
              <a:ext uri="{FF2B5EF4-FFF2-40B4-BE49-F238E27FC236}">
                <a16:creationId xmlns:a16="http://schemas.microsoft.com/office/drawing/2014/main" id="{098F6FC7-78EC-4C84-8115-AF63014607FE}"/>
              </a:ext>
            </a:extLst>
          </p:cNvPr>
          <p:cNvSpPr>
            <a:spLocks xmlns:a="http://schemas.openxmlformats.org/drawingml/2006/main" noGrp="1"/>
          </p:cNvSpPr>
          <p:nvPr/>
        </p:nvSpPr>
        <p:spPr>
          <a:xfrm xmlns:a="http://schemas.openxmlformats.org/drawingml/2006/main">
            <a:off x="609600" y="619125"/>
            <a:ext cx="10382250" cy="1428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4200" b="1">
                <a:solidFill>
                  <a:srgbClr val="FFFFFF"/>
                </a:solidFill>
                <a:latin typeface="Poppins"/>
                <a:ea typeface="Poppins"/>
                <a:cs typeface="Poppins"/>
              </a:defRPr>
            </a:pPr>
            <a:r>
              <a:rPr sz="4200" b="1">
                <a:solidFill>
                  <a:srgbClr val="FFFFFF"/>
                </a:solidFill>
                <a:latin typeface="Poppins"/>
                <a:ea typeface="Poppins"/>
                <a:cs typeface="Poppins"/>
              </a:rPr>
              <a:t>A partnership built</a:t>
            </a:r>
          </a:p>
          <a:p xmlns:a="http://schemas.openxmlformats.org/drawingml/2006/main">
            <a:pPr algn="l">
              <a:defRPr sz="4200" b="1">
                <a:solidFill>
                  <a:srgbClr val="FFFFFF"/>
                </a:solidFill>
                <a:latin typeface="Poppins"/>
                <a:ea typeface="Poppins"/>
                <a:cs typeface="Poppins"/>
              </a:defRPr>
            </a:pPr>
            <a:r>
              <a:rPr sz="4200" b="1">
                <a:solidFill>
                  <a:srgbClr val="FFFFFF"/>
                </a:solidFill>
                <a:latin typeface="Poppins"/>
                <a:ea typeface="Poppins"/>
                <a:cs typeface="Poppins"/>
              </a:rPr>
              <a:t>around your daily needs</a:t>
            </a:r>
          </a:p>
        </p:txBody>
      </p:sp>
      <p:sp>
        <p:nvSpPr>
          <p:cNvPr id="2" name="text-6">
            <a:extLst xmlns:a="http://schemas.openxmlformats.org/drawingml/2006/main">
              <a:ext uri="{FF2B5EF4-FFF2-40B4-BE49-F238E27FC236}">
                <a16:creationId xmlns:a16="http://schemas.microsoft.com/office/drawing/2014/main" id="{C41BB166-8C91-49A8-959C-EB24CBA3F865}"/>
              </a:ext>
            </a:extLst>
          </p:cNvPr>
          <p:cNvSpPr>
            <a:spLocks xmlns:a="http://schemas.openxmlformats.org/drawingml/2006/main" noGrp="1"/>
          </p:cNvSpPr>
          <p:nvPr/>
        </p:nvSpPr>
        <p:spPr>
          <a:xfrm xmlns:a="http://schemas.openxmlformats.org/drawingml/2006/main">
            <a:off x="609600" y="2295525"/>
            <a:ext cx="10477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75" b="0">
                <a:solidFill>
                  <a:srgbClr val="DFE8FC"/>
                </a:solidFill>
                <a:latin typeface="Poppins"/>
                <a:ea typeface="Poppins"/>
                <a:cs typeface="Poppins"/>
              </a:defRPr>
            </a:pPr>
            <a:r>
              <a:rPr sz="1875" b="0">
                <a:solidFill>
                  <a:srgbClr val="DFE8FC"/>
                </a:solidFill>
                <a:latin typeface="Poppins"/>
                <a:ea typeface="Poppins"/>
                <a:cs typeface="Poppins"/>
              </a:rPr>
              <a:t>Your work stays at the centre. Barkiva makes it easier for people to take part.</a:t>
            </a:r>
          </a:p>
        </p:txBody>
      </p:sp>
      <p:sp>
        <p:nvSpPr>
          <p:cNvPr id="3" name="text-7">
            <a:extLst xmlns:a="http://schemas.openxmlformats.org/drawingml/2006/main">
              <a:ext uri="{FF2B5EF4-FFF2-40B4-BE49-F238E27FC236}">
                <a16:creationId xmlns:a16="http://schemas.microsoft.com/office/drawing/2014/main" id="{D90C0D22-0F6A-49AD-B182-4139004EA6FA}"/>
              </a:ext>
            </a:extLst>
          </p:cNvPr>
          <p:cNvSpPr>
            <a:spLocks xmlns:a="http://schemas.openxmlformats.org/drawingml/2006/main" noGrp="1"/>
          </p:cNvSpPr>
          <p:nvPr/>
        </p:nvSpPr>
        <p:spPr>
          <a:xfrm xmlns:a="http://schemas.openxmlformats.org/drawingml/2006/main">
            <a:off x="609600" y="3190875"/>
            <a:ext cx="6096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AFC8FF"/>
                </a:solidFill>
                <a:latin typeface="Poppins"/>
                <a:ea typeface="Poppins"/>
                <a:cs typeface="Poppins"/>
              </a:defRPr>
            </a:pPr>
            <a:r>
              <a:rPr sz="1725" b="0">
                <a:solidFill>
                  <a:srgbClr val="AFC8FF"/>
                </a:solidFill>
                <a:latin typeface="Poppins"/>
                <a:ea typeface="Poppins"/>
                <a:cs typeface="Poppins"/>
              </a:rPr>
              <a:t>01</a:t>
            </a:r>
          </a:p>
        </p:txBody>
      </p:sp>
      <p:sp>
        <p:nvSpPr>
          <p:cNvPr id="4" name="text-8">
            <a:extLst xmlns:a="http://schemas.openxmlformats.org/drawingml/2006/main">
              <a:ext uri="{FF2B5EF4-FFF2-40B4-BE49-F238E27FC236}">
                <a16:creationId xmlns:a16="http://schemas.microsoft.com/office/drawing/2014/main" id="{D7FAB768-E0BF-4F47-B199-40632D7F2565}"/>
              </a:ext>
            </a:extLst>
          </p:cNvPr>
          <p:cNvSpPr>
            <a:spLocks xmlns:a="http://schemas.openxmlformats.org/drawingml/2006/main" noGrp="1"/>
          </p:cNvSpPr>
          <p:nvPr/>
        </p:nvSpPr>
        <p:spPr>
          <a:xfrm xmlns:a="http://schemas.openxmlformats.org/drawingml/2006/main">
            <a:off x="1428750" y="3190875"/>
            <a:ext cx="481965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FFFFFF"/>
                </a:solidFill>
                <a:latin typeface="Poppins"/>
                <a:ea typeface="Poppins"/>
                <a:cs typeface="Poppins"/>
              </a:defRPr>
            </a:pPr>
            <a:r>
              <a:rPr sz="2100" b="1">
                <a:solidFill>
                  <a:srgbClr val="FFFFFF"/>
                </a:solidFill>
                <a:latin typeface="Poppins"/>
                <a:ea typeface="Poppins"/>
                <a:cs typeface="Poppins"/>
              </a:rPr>
              <a:t>Supplies people can send</a:t>
            </a:r>
          </a:p>
        </p:txBody>
      </p:sp>
      <p:sp>
        <p:nvSpPr>
          <p:cNvPr id="5" name="text-9">
            <a:extLst xmlns:a="http://schemas.openxmlformats.org/drawingml/2006/main">
              <a:ext uri="{FF2B5EF4-FFF2-40B4-BE49-F238E27FC236}">
                <a16:creationId xmlns:a16="http://schemas.microsoft.com/office/drawing/2014/main" id="{4E302F6F-E18C-4F5E-A7DA-3269661294D9}"/>
              </a:ext>
            </a:extLst>
          </p:cNvPr>
          <p:cNvSpPr>
            <a:spLocks xmlns:a="http://schemas.openxmlformats.org/drawingml/2006/main" noGrp="1"/>
          </p:cNvSpPr>
          <p:nvPr/>
        </p:nvSpPr>
        <p:spPr>
          <a:xfrm xmlns:a="http://schemas.openxmlformats.org/drawingml/2006/main">
            <a:off x="6496050" y="3219450"/>
            <a:ext cx="4933950"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500" b="0">
                <a:solidFill>
                  <a:srgbClr val="DFE8FC"/>
                </a:solidFill>
                <a:latin typeface="Poppins"/>
                <a:ea typeface="Poppins"/>
                <a:cs typeface="Poppins"/>
              </a:defRPr>
            </a:pPr>
            <a:r>
              <a:rPr sz="1500" b="0">
                <a:solidFill>
                  <a:srgbClr val="DFE8FC"/>
                </a:solidFill>
                <a:latin typeface="Poppins"/>
                <a:ea typeface="Poppins"/>
                <a:cs typeface="Poppins"/>
              </a:rPr>
              <a:t>Supporters choose from the needs you publish.</a:t>
            </a:r>
          </a:p>
        </p:txBody>
      </p:sp>
      <p:sp>
        <p:nvSpPr>
          <p:cNvPr id="6" name="text-10">
            <a:extLst xmlns:a="http://schemas.openxmlformats.org/drawingml/2006/main">
              <a:ext uri="{FF2B5EF4-FFF2-40B4-BE49-F238E27FC236}">
                <a16:creationId xmlns:a16="http://schemas.microsoft.com/office/drawing/2014/main" id="{3EA5172D-28DD-4C67-9F32-A51EBF9D8CBF}"/>
              </a:ext>
            </a:extLst>
          </p:cNvPr>
          <p:cNvSpPr>
            <a:spLocks xmlns:a="http://schemas.openxmlformats.org/drawingml/2006/main" noGrp="1"/>
          </p:cNvSpPr>
          <p:nvPr/>
        </p:nvSpPr>
        <p:spPr>
          <a:xfrm xmlns:a="http://schemas.openxmlformats.org/drawingml/2006/main">
            <a:off x="609600" y="3895725"/>
            <a:ext cx="6096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AFC8FF"/>
                </a:solidFill>
                <a:latin typeface="Poppins"/>
                <a:ea typeface="Poppins"/>
                <a:cs typeface="Poppins"/>
              </a:defRPr>
            </a:pPr>
            <a:r>
              <a:rPr sz="1725" b="0">
                <a:solidFill>
                  <a:srgbClr val="AFC8FF"/>
                </a:solidFill>
                <a:latin typeface="Poppins"/>
                <a:ea typeface="Poppins"/>
                <a:cs typeface="Poppins"/>
              </a:rPr>
              <a:t>02</a:t>
            </a:r>
          </a:p>
        </p:txBody>
      </p:sp>
      <p:sp>
        <p:nvSpPr>
          <p:cNvPr id="7" name="text-11">
            <a:extLst xmlns:a="http://schemas.openxmlformats.org/drawingml/2006/main">
              <a:ext uri="{FF2B5EF4-FFF2-40B4-BE49-F238E27FC236}">
                <a16:creationId xmlns:a16="http://schemas.microsoft.com/office/drawing/2014/main" id="{214D119E-1331-4F99-880B-5FE2729A6502}"/>
              </a:ext>
            </a:extLst>
          </p:cNvPr>
          <p:cNvSpPr>
            <a:spLocks xmlns:a="http://schemas.openxmlformats.org/drawingml/2006/main" noGrp="1"/>
          </p:cNvSpPr>
          <p:nvPr/>
        </p:nvSpPr>
        <p:spPr>
          <a:xfrm xmlns:a="http://schemas.openxmlformats.org/drawingml/2006/main">
            <a:off x="1428750" y="3895725"/>
            <a:ext cx="481965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FFFFFF"/>
                </a:solidFill>
                <a:latin typeface="Poppins"/>
                <a:ea typeface="Poppins"/>
                <a:cs typeface="Poppins"/>
              </a:defRPr>
            </a:pPr>
            <a:r>
              <a:rPr sz="2100" b="1">
                <a:solidFill>
                  <a:srgbClr val="FFFFFF"/>
                </a:solidFill>
                <a:latin typeface="Poppins"/>
                <a:ea typeface="Poppins"/>
                <a:cs typeface="Poppins"/>
              </a:rPr>
              <a:t>Pets people can discover</a:t>
            </a:r>
          </a:p>
        </p:txBody>
      </p:sp>
      <p:sp>
        <p:nvSpPr>
          <p:cNvPr id="8" name="text-12">
            <a:extLst xmlns:a="http://schemas.openxmlformats.org/drawingml/2006/main">
              <a:ext uri="{FF2B5EF4-FFF2-40B4-BE49-F238E27FC236}">
                <a16:creationId xmlns:a16="http://schemas.microsoft.com/office/drawing/2014/main" id="{C824D86C-8C48-4D5F-AC59-A3B2ABF451A3}"/>
              </a:ext>
            </a:extLst>
          </p:cNvPr>
          <p:cNvSpPr>
            <a:spLocks xmlns:a="http://schemas.openxmlformats.org/drawingml/2006/main" noGrp="1"/>
          </p:cNvSpPr>
          <p:nvPr/>
        </p:nvSpPr>
        <p:spPr>
          <a:xfrm xmlns:a="http://schemas.openxmlformats.org/drawingml/2006/main">
            <a:off x="6496050" y="3924300"/>
            <a:ext cx="4933950"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500" b="0">
                <a:solidFill>
                  <a:srgbClr val="DFE8FC"/>
                </a:solidFill>
                <a:latin typeface="Poppins"/>
                <a:ea typeface="Poppins"/>
                <a:cs typeface="Poppins"/>
              </a:defRPr>
            </a:pPr>
            <a:r>
              <a:rPr sz="1500" b="0">
                <a:solidFill>
                  <a:srgbClr val="DFE8FC"/>
                </a:solidFill>
                <a:latin typeface="Poppins"/>
                <a:ea typeface="Poppins"/>
                <a:cs typeface="Poppins"/>
              </a:rPr>
              <a:t>Give every adoptable animal a place to be seen.</a:t>
            </a:r>
          </a:p>
        </p:txBody>
      </p:sp>
      <p:sp>
        <p:nvSpPr>
          <p:cNvPr id="9" name="text-13">
            <a:extLst xmlns:a="http://schemas.openxmlformats.org/drawingml/2006/main">
              <a:ext uri="{FF2B5EF4-FFF2-40B4-BE49-F238E27FC236}">
                <a16:creationId xmlns:a16="http://schemas.microsoft.com/office/drawing/2014/main" id="{DED9E587-9A10-447D-B826-198B935B77E7}"/>
              </a:ext>
            </a:extLst>
          </p:cNvPr>
          <p:cNvSpPr>
            <a:spLocks xmlns:a="http://schemas.openxmlformats.org/drawingml/2006/main" noGrp="1"/>
          </p:cNvSpPr>
          <p:nvPr/>
        </p:nvSpPr>
        <p:spPr>
          <a:xfrm xmlns:a="http://schemas.openxmlformats.org/drawingml/2006/main">
            <a:off x="609600" y="4600575"/>
            <a:ext cx="6096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AFC8FF"/>
                </a:solidFill>
                <a:latin typeface="Poppins"/>
                <a:ea typeface="Poppins"/>
                <a:cs typeface="Poppins"/>
              </a:defRPr>
            </a:pPr>
            <a:r>
              <a:rPr sz="1725" b="0">
                <a:solidFill>
                  <a:srgbClr val="AFC8FF"/>
                </a:solidFill>
                <a:latin typeface="Poppins"/>
                <a:ea typeface="Poppins"/>
                <a:cs typeface="Poppins"/>
              </a:rPr>
              <a:t>03</a:t>
            </a:r>
          </a:p>
        </p:txBody>
      </p:sp>
      <p:sp>
        <p:nvSpPr>
          <p:cNvPr id="10" name="text-14">
            <a:extLst xmlns:a="http://schemas.openxmlformats.org/drawingml/2006/main">
              <a:ext uri="{FF2B5EF4-FFF2-40B4-BE49-F238E27FC236}">
                <a16:creationId xmlns:a16="http://schemas.microsoft.com/office/drawing/2014/main" id="{0921AE89-8DE6-4925-A6D3-DB1228C6B825}"/>
              </a:ext>
            </a:extLst>
          </p:cNvPr>
          <p:cNvSpPr>
            <a:spLocks xmlns:a="http://schemas.openxmlformats.org/drawingml/2006/main" noGrp="1"/>
          </p:cNvSpPr>
          <p:nvPr/>
        </p:nvSpPr>
        <p:spPr>
          <a:xfrm xmlns:a="http://schemas.openxmlformats.org/drawingml/2006/main">
            <a:off x="1428750" y="4600575"/>
            <a:ext cx="481965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FFFFFF"/>
                </a:solidFill>
                <a:latin typeface="Poppins"/>
                <a:ea typeface="Poppins"/>
                <a:cs typeface="Poppins"/>
              </a:defRPr>
            </a:pPr>
            <a:r>
              <a:rPr sz="2100" b="1">
                <a:solidFill>
                  <a:srgbClr val="FFFFFF"/>
                </a:solidFill>
                <a:latin typeface="Poppins"/>
                <a:ea typeface="Poppins"/>
                <a:cs typeface="Poppins"/>
              </a:rPr>
              <a:t>Supporters who stay connected</a:t>
            </a:r>
          </a:p>
        </p:txBody>
      </p:sp>
      <p:sp>
        <p:nvSpPr>
          <p:cNvPr id="11" name="text-15">
            <a:extLst xmlns:a="http://schemas.openxmlformats.org/drawingml/2006/main">
              <a:ext uri="{FF2B5EF4-FFF2-40B4-BE49-F238E27FC236}">
                <a16:creationId xmlns:a16="http://schemas.microsoft.com/office/drawing/2014/main" id="{5EE80D37-5D4F-44C6-A178-E4D2665E837B}"/>
              </a:ext>
            </a:extLst>
          </p:cNvPr>
          <p:cNvSpPr>
            <a:spLocks xmlns:a="http://schemas.openxmlformats.org/drawingml/2006/main" noGrp="1"/>
          </p:cNvSpPr>
          <p:nvPr/>
        </p:nvSpPr>
        <p:spPr>
          <a:xfrm xmlns:a="http://schemas.openxmlformats.org/drawingml/2006/main">
            <a:off x="6496050" y="4629150"/>
            <a:ext cx="4933950"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500" b="0">
                <a:solidFill>
                  <a:srgbClr val="DFE8FC"/>
                </a:solidFill>
                <a:latin typeface="Poppins"/>
                <a:ea typeface="Poppins"/>
                <a:cs typeface="Poppins"/>
              </a:defRPr>
            </a:pPr>
            <a:r>
              <a:rPr sz="1500" b="0">
                <a:solidFill>
                  <a:srgbClr val="DFE8FC"/>
                </a:solidFill>
                <a:latin typeface="Poppins"/>
                <a:ea typeface="Poppins"/>
                <a:cs typeface="Poppins"/>
              </a:rPr>
              <a:t>Share the care behind every animal’s story.</a:t>
            </a:r>
          </a:p>
        </p:txBody>
      </p:sp>
      <p:sp>
        <p:nvSpPr>
          <p:cNvPr id="12" name="text-16">
            <a:extLst xmlns:a="http://schemas.openxmlformats.org/drawingml/2006/main">
              <a:ext uri="{FF2B5EF4-FFF2-40B4-BE49-F238E27FC236}">
                <a16:creationId xmlns:a16="http://schemas.microsoft.com/office/drawing/2014/main" id="{FB1DE28D-2183-4046-AA95-CAE15C82BC31}"/>
              </a:ext>
            </a:extLst>
          </p:cNvPr>
          <p:cNvSpPr>
            <a:spLocks xmlns:a="http://schemas.openxmlformats.org/drawingml/2006/main" noGrp="1"/>
          </p:cNvSpPr>
          <p:nvPr/>
        </p:nvSpPr>
        <p:spPr>
          <a:xfrm xmlns:a="http://schemas.openxmlformats.org/drawingml/2006/main">
            <a:off x="609600" y="5305425"/>
            <a:ext cx="60960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AFC8FF"/>
                </a:solidFill>
                <a:latin typeface="Poppins"/>
                <a:ea typeface="Poppins"/>
                <a:cs typeface="Poppins"/>
              </a:defRPr>
            </a:pPr>
            <a:r>
              <a:rPr sz="1725" b="0">
                <a:solidFill>
                  <a:srgbClr val="AFC8FF"/>
                </a:solidFill>
                <a:latin typeface="Poppins"/>
                <a:ea typeface="Poppins"/>
                <a:cs typeface="Poppins"/>
              </a:rPr>
              <a:t>04</a:t>
            </a:r>
          </a:p>
        </p:txBody>
      </p:sp>
      <p:sp>
        <p:nvSpPr>
          <p:cNvPr id="13" name="text-17">
            <a:extLst xmlns:a="http://schemas.openxmlformats.org/drawingml/2006/main">
              <a:ext uri="{FF2B5EF4-FFF2-40B4-BE49-F238E27FC236}">
                <a16:creationId xmlns:a16="http://schemas.microsoft.com/office/drawing/2014/main" id="{97C8D709-6955-4FFA-BEE2-5D1B4BDCFE6D}"/>
              </a:ext>
            </a:extLst>
          </p:cNvPr>
          <p:cNvSpPr>
            <a:spLocks xmlns:a="http://schemas.openxmlformats.org/drawingml/2006/main" noGrp="1"/>
          </p:cNvSpPr>
          <p:nvPr/>
        </p:nvSpPr>
        <p:spPr>
          <a:xfrm xmlns:a="http://schemas.openxmlformats.org/drawingml/2006/main">
            <a:off x="1428750" y="5305425"/>
            <a:ext cx="4819650" cy="381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FFFFFF"/>
                </a:solidFill>
                <a:latin typeface="Poppins"/>
                <a:ea typeface="Poppins"/>
                <a:cs typeface="Poppins"/>
              </a:defRPr>
            </a:pPr>
            <a:r>
              <a:rPr sz="2100" b="1">
                <a:solidFill>
                  <a:srgbClr val="FFFFFF"/>
                </a:solidFill>
                <a:latin typeface="Poppins"/>
                <a:ea typeface="Poppins"/>
                <a:cs typeface="Poppins"/>
              </a:rPr>
              <a:t>Tools your team can use</a:t>
            </a:r>
          </a:p>
        </p:txBody>
      </p:sp>
      <p:sp>
        <p:nvSpPr>
          <p:cNvPr id="14" name="text-18">
            <a:extLst xmlns:a="http://schemas.openxmlformats.org/drawingml/2006/main">
              <a:ext uri="{FF2B5EF4-FFF2-40B4-BE49-F238E27FC236}">
                <a16:creationId xmlns:a16="http://schemas.microsoft.com/office/drawing/2014/main" id="{01DC615E-69E3-4B41-9ADA-DB8B0CC2697E}"/>
              </a:ext>
            </a:extLst>
          </p:cNvPr>
          <p:cNvSpPr>
            <a:spLocks xmlns:a="http://schemas.openxmlformats.org/drawingml/2006/main" noGrp="1"/>
          </p:cNvSpPr>
          <p:nvPr/>
        </p:nvSpPr>
        <p:spPr>
          <a:xfrm xmlns:a="http://schemas.openxmlformats.org/drawingml/2006/main">
            <a:off x="6496050" y="5334000"/>
            <a:ext cx="4933950"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500" b="0">
                <a:solidFill>
                  <a:srgbClr val="DFE8FC"/>
                </a:solidFill>
                <a:latin typeface="Poppins"/>
                <a:ea typeface="Poppins"/>
                <a:cs typeface="Poppins"/>
              </a:defRPr>
            </a:pPr>
            <a:r>
              <a:rPr sz="1500" b="0">
                <a:solidFill>
                  <a:srgbClr val="DFE8FC"/>
                </a:solidFill>
                <a:latin typeface="Poppins"/>
                <a:ea typeface="Poppins"/>
                <a:cs typeface="Poppins"/>
              </a:rPr>
              <a:t>Keep pet information and everyday tasks together.</a:t>
            </a:r>
          </a:p>
        </p:txBody>
      </p:sp>
      <p:sp>
        <p:nvSpPr>
          <p:cNvPr id="15" name="text-19">
            <a:extLst xmlns:a="http://schemas.openxmlformats.org/drawingml/2006/main">
              <a:ext uri="{FF2B5EF4-FFF2-40B4-BE49-F238E27FC236}">
                <a16:creationId xmlns:a16="http://schemas.microsoft.com/office/drawing/2014/main" id="{4F12DCA1-284A-40F8-AADF-03F163D713A9}"/>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D8E4FC"/>
                </a:solidFill>
                <a:latin typeface="Poppins"/>
                <a:ea typeface="Poppins"/>
                <a:cs typeface="Poppins"/>
              </a:defRPr>
            </a:pPr>
            <a:r>
              <a:rPr sz="1125" b="0">
                <a:solidFill>
                  <a:srgbClr val="D8E4FC"/>
                </a:solidFill>
                <a:latin typeface="Poppins"/>
                <a:ea typeface="Poppins"/>
                <a:cs typeface="Poppins"/>
              </a:rPr>
              <a:t>02</a:t>
            </a:r>
          </a:p>
        </p:txBody>
      </p:sp>
    </p:spTree>
    <p:extLst>
      <p:ext uri="{BB962C8B-B14F-4D97-AF65-F5344CB8AC3E}">
        <p14:creationId xmlns:p14="http://schemas.microsoft.com/office/powerpoint/2010/main" val="971360608"/>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2" name="text-20">
            <a:extLst xmlns:a="http://schemas.openxmlformats.org/drawingml/2006/main">
              <a:ext uri="{FF2B5EF4-FFF2-40B4-BE49-F238E27FC236}">
                <a16:creationId xmlns:a16="http://schemas.microsoft.com/office/drawing/2014/main" id="{1162EBE4-F2CD-4E00-8A81-0B3D99A939E8}"/>
              </a:ext>
            </a:extLst>
          </p:cNvPr>
          <p:cNvSpPr>
            <a:spLocks xmlns:a="http://schemas.openxmlformats.org/drawingml/2006/main" noGrp="1"/>
          </p:cNvSpPr>
          <p:nvPr/>
        </p:nvSpPr>
        <p:spPr>
          <a:xfrm xmlns:a="http://schemas.openxmlformats.org/drawingml/2006/main">
            <a:off x="609600" y="600075"/>
            <a:ext cx="6477000" cy="1200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750" b="1">
                <a:solidFill>
                  <a:srgbClr val="172D51"/>
                </a:solidFill>
                <a:latin typeface="Poppins"/>
                <a:ea typeface="Poppins"/>
                <a:cs typeface="Poppins"/>
              </a:defRPr>
            </a:pPr>
            <a:r>
              <a:rPr sz="3750" b="1">
                <a:solidFill>
                  <a:srgbClr val="172D51"/>
                </a:solidFill>
                <a:latin typeface="Poppins"/>
                <a:ea typeface="Poppins"/>
                <a:cs typeface="Poppins"/>
              </a:rPr>
              <a:t>The supplies you need</a:t>
            </a:r>
          </a:p>
        </p:txBody>
      </p:sp>
      <p:sp>
        <p:nvSpPr>
          <p:cNvPr id="2" name="text-21">
            <a:extLst xmlns:a="http://schemas.openxmlformats.org/drawingml/2006/main">
              <a:ext uri="{FF2B5EF4-FFF2-40B4-BE49-F238E27FC236}">
                <a16:creationId xmlns:a16="http://schemas.microsoft.com/office/drawing/2014/main" id="{4AC4704D-5B10-4CBB-B4E4-BC5B282858C6}"/>
              </a:ext>
            </a:extLst>
          </p:cNvPr>
          <p:cNvSpPr>
            <a:spLocks xmlns:a="http://schemas.openxmlformats.org/drawingml/2006/main" noGrp="1"/>
          </p:cNvSpPr>
          <p:nvPr/>
        </p:nvSpPr>
        <p:spPr>
          <a:xfrm xmlns:a="http://schemas.openxmlformats.org/drawingml/2006/main">
            <a:off x="609600" y="1657350"/>
            <a:ext cx="6267450"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950" b="1">
                <a:solidFill>
                  <a:srgbClr val="1248C2"/>
                </a:solidFill>
                <a:latin typeface="Poppins"/>
                <a:ea typeface="Poppins"/>
                <a:cs typeface="Poppins"/>
              </a:defRPr>
            </a:pPr>
            <a:r>
              <a:rPr sz="1950" b="1">
                <a:solidFill>
                  <a:srgbClr val="1248C2"/>
                </a:solidFill>
                <a:latin typeface="Poppins"/>
                <a:ea typeface="Poppins"/>
                <a:cs typeface="Poppins"/>
              </a:rPr>
              <a:t>Help starts with a clear request.</a:t>
            </a:r>
          </a:p>
        </p:txBody>
      </p:sp>
      <p:sp>
        <p:nvSpPr>
          <p:cNvPr id="3" name="text-22">
            <a:extLst xmlns:a="http://schemas.openxmlformats.org/drawingml/2006/main">
              <a:ext uri="{FF2B5EF4-FFF2-40B4-BE49-F238E27FC236}">
                <a16:creationId xmlns:a16="http://schemas.microsoft.com/office/drawing/2014/main" id="{7DA6DFD8-E02F-4F05-B433-318B65F6BEA5}"/>
              </a:ext>
            </a:extLst>
          </p:cNvPr>
          <p:cNvSpPr>
            <a:spLocks xmlns:a="http://schemas.openxmlformats.org/drawingml/2006/main" noGrp="1"/>
          </p:cNvSpPr>
          <p:nvPr/>
        </p:nvSpPr>
        <p:spPr>
          <a:xfrm xmlns:a="http://schemas.openxmlformats.org/drawingml/2006/main">
            <a:off x="609600" y="2457450"/>
            <a:ext cx="62388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72D51"/>
                </a:solidFill>
                <a:latin typeface="Poppins"/>
                <a:ea typeface="Poppins"/>
                <a:cs typeface="Poppins"/>
              </a:defRPr>
            </a:pPr>
            <a:r>
              <a:rPr sz="2025" b="1">
                <a:solidFill>
                  <a:srgbClr val="172D51"/>
                </a:solidFill>
                <a:latin typeface="Poppins"/>
                <a:ea typeface="Poppins"/>
                <a:cs typeface="Poppins"/>
              </a:rPr>
              <a:t>You choose the essentials</a:t>
            </a:r>
          </a:p>
        </p:txBody>
      </p:sp>
      <p:sp>
        <p:nvSpPr>
          <p:cNvPr id="4" name="text-23">
            <a:extLst xmlns:a="http://schemas.openxmlformats.org/drawingml/2006/main">
              <a:ext uri="{FF2B5EF4-FFF2-40B4-BE49-F238E27FC236}">
                <a16:creationId xmlns:a16="http://schemas.microsoft.com/office/drawing/2014/main" id="{E3712FA2-346D-45C3-9686-46C4517A556C}"/>
              </a:ext>
            </a:extLst>
          </p:cNvPr>
          <p:cNvSpPr>
            <a:spLocks xmlns:a="http://schemas.openxmlformats.org/drawingml/2006/main" noGrp="1"/>
          </p:cNvSpPr>
          <p:nvPr/>
        </p:nvSpPr>
        <p:spPr>
          <a:xfrm xmlns:a="http://schemas.openxmlformats.org/drawingml/2006/main">
            <a:off x="609600" y="2876550"/>
            <a:ext cx="6238875"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Publish the products and quantities</a:t>
            </a:r>
          </a:p>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your animals need.</a:t>
            </a:r>
          </a:p>
        </p:txBody>
      </p:sp>
      <p:sp>
        <p:nvSpPr>
          <p:cNvPr id="5" name="text-24">
            <a:extLst xmlns:a="http://schemas.openxmlformats.org/drawingml/2006/main">
              <a:ext uri="{FF2B5EF4-FFF2-40B4-BE49-F238E27FC236}">
                <a16:creationId xmlns:a16="http://schemas.microsoft.com/office/drawing/2014/main" id="{7FB030BD-3A23-4803-A327-DF4730F66CDF}"/>
              </a:ext>
            </a:extLst>
          </p:cNvPr>
          <p:cNvSpPr>
            <a:spLocks xmlns:a="http://schemas.openxmlformats.org/drawingml/2006/main" noGrp="1"/>
          </p:cNvSpPr>
          <p:nvPr/>
        </p:nvSpPr>
        <p:spPr>
          <a:xfrm xmlns:a="http://schemas.openxmlformats.org/drawingml/2006/main">
            <a:off x="609600" y="3571875"/>
            <a:ext cx="62388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72D51"/>
                </a:solidFill>
                <a:latin typeface="Poppins"/>
                <a:ea typeface="Poppins"/>
                <a:cs typeface="Poppins"/>
              </a:defRPr>
            </a:pPr>
            <a:r>
              <a:rPr sz="2025" b="1">
                <a:solidFill>
                  <a:srgbClr val="172D51"/>
                </a:solidFill>
                <a:latin typeface="Poppins"/>
                <a:ea typeface="Poppins"/>
                <a:cs typeface="Poppins"/>
              </a:rPr>
              <a:t>Supporters place charity orders</a:t>
            </a:r>
          </a:p>
        </p:txBody>
      </p:sp>
      <p:sp>
        <p:nvSpPr>
          <p:cNvPr id="6" name="text-25">
            <a:extLst xmlns:a="http://schemas.openxmlformats.org/drawingml/2006/main">
              <a:ext uri="{FF2B5EF4-FFF2-40B4-BE49-F238E27FC236}">
                <a16:creationId xmlns:a16="http://schemas.microsoft.com/office/drawing/2014/main" id="{C6818F00-A37F-4001-ACB0-8C0F9B742EA1}"/>
              </a:ext>
            </a:extLst>
          </p:cNvPr>
          <p:cNvSpPr>
            <a:spLocks xmlns:a="http://schemas.openxmlformats.org/drawingml/2006/main" noGrp="1"/>
          </p:cNvSpPr>
          <p:nvPr/>
        </p:nvSpPr>
        <p:spPr>
          <a:xfrm xmlns:a="http://schemas.openxmlformats.org/drawingml/2006/main">
            <a:off x="609600" y="3990975"/>
            <a:ext cx="6238875"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People can buy those items for your</a:t>
            </a:r>
          </a:p>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organization through Barkiva.</a:t>
            </a:r>
          </a:p>
        </p:txBody>
      </p:sp>
      <p:sp>
        <p:nvSpPr>
          <p:cNvPr id="7" name="text-26">
            <a:extLst xmlns:a="http://schemas.openxmlformats.org/drawingml/2006/main">
              <a:ext uri="{FF2B5EF4-FFF2-40B4-BE49-F238E27FC236}">
                <a16:creationId xmlns:a16="http://schemas.microsoft.com/office/drawing/2014/main" id="{BE7B1356-AB71-4767-9644-10F56D27F692}"/>
              </a:ext>
            </a:extLst>
          </p:cNvPr>
          <p:cNvSpPr>
            <a:spLocks xmlns:a="http://schemas.openxmlformats.org/drawingml/2006/main" noGrp="1"/>
          </p:cNvSpPr>
          <p:nvPr/>
        </p:nvSpPr>
        <p:spPr>
          <a:xfrm xmlns:a="http://schemas.openxmlformats.org/drawingml/2006/main">
            <a:off x="609600" y="4686300"/>
            <a:ext cx="6238875"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72D51"/>
                </a:solidFill>
                <a:latin typeface="Poppins"/>
                <a:ea typeface="Poppins"/>
                <a:cs typeface="Poppins"/>
              </a:defRPr>
            </a:pPr>
            <a:r>
              <a:rPr sz="2025" b="1">
                <a:solidFill>
                  <a:srgbClr val="172D51"/>
                </a:solidFill>
                <a:latin typeface="Poppins"/>
                <a:ea typeface="Poppins"/>
                <a:cs typeface="Poppins"/>
              </a:rPr>
              <a:t>More ways to contribute</a:t>
            </a:r>
          </a:p>
        </p:txBody>
      </p:sp>
      <p:sp>
        <p:nvSpPr>
          <p:cNvPr id="8" name="text-27">
            <a:extLst xmlns:a="http://schemas.openxmlformats.org/drawingml/2006/main">
              <a:ext uri="{FF2B5EF4-FFF2-40B4-BE49-F238E27FC236}">
                <a16:creationId xmlns:a16="http://schemas.microsoft.com/office/drawing/2014/main" id="{E4D24997-6486-46DD-B7D0-463C5D60B8DC}"/>
              </a:ext>
            </a:extLst>
          </p:cNvPr>
          <p:cNvSpPr>
            <a:spLocks xmlns:a="http://schemas.openxmlformats.org/drawingml/2006/main" noGrp="1"/>
          </p:cNvSpPr>
          <p:nvPr/>
        </p:nvSpPr>
        <p:spPr>
          <a:xfrm xmlns:a="http://schemas.openxmlformats.org/drawingml/2006/main">
            <a:off x="609600" y="5105400"/>
            <a:ext cx="6238875"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List needs outside our catalogue so</a:t>
            </a:r>
          </a:p>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local supporters can bring them to you.</a:t>
            </a:r>
          </a:p>
        </p:txBody>
      </p:sp>
      <p:pic>
        <p:nvPicPr>
          <p:cNvPr id="20" name=""/>
          <p:cNvPicPr>
            <a:picLocks xmlns:a="http://schemas.openxmlformats.org/drawingml/2006/main" noChangeAspect="1"/>
          </p:cNvPicPr>
          <p:nvPr/>
        </p:nvPicPr>
        <p:blipFill>
          <a:blip xmlns:r="http://schemas.openxmlformats.org/officeDocument/2006/relationships" xmlns:a="http://schemas.openxmlformats.org/drawingml/2006/main" r:embed="R148d13b74e2545fc"/>
          <a:stretch xmlns:a="http://schemas.openxmlformats.org/drawingml/2006/main"/>
        </p:blipFill>
        <p:spPr>
          <a:xfrm xmlns:a="http://schemas.openxmlformats.org/drawingml/2006/main">
            <a:off x="8153400" y="428625"/>
            <a:ext cx="2871545" cy="5867400"/>
          </a:xfrm>
          <a:prstGeom xmlns:a="http://schemas.openxmlformats.org/drawingml/2006/main" prst="rect">
            <a:avLst/>
          </a:prstGeom>
        </p:spPr>
      </p:pic>
      <p:sp>
        <p:nvSpPr>
          <p:cNvPr id="10" name="text-28">
            <a:extLst xmlns:a="http://schemas.openxmlformats.org/drawingml/2006/main">
              <a:ext uri="{FF2B5EF4-FFF2-40B4-BE49-F238E27FC236}">
                <a16:creationId xmlns:a16="http://schemas.microsoft.com/office/drawing/2014/main" id="{4DC1FD5A-C40D-4406-A578-3A618E56D270}"/>
              </a:ext>
            </a:extLst>
          </p:cNvPr>
          <p:cNvSpPr>
            <a:spLocks xmlns:a="http://schemas.openxmlformats.org/drawingml/2006/main" noGrp="1"/>
          </p:cNvSpPr>
          <p:nvPr/>
        </p:nvSpPr>
        <p:spPr>
          <a:xfrm xmlns:a="http://schemas.openxmlformats.org/drawingml/2006/main">
            <a:off x="8267700" y="6372225"/>
            <a:ext cx="2667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ctr">
              <a:defRPr sz="1050" b="0">
                <a:solidFill>
                  <a:srgbClr val="5B6A80"/>
                </a:solidFill>
                <a:latin typeface="Poppins"/>
                <a:ea typeface="Poppins"/>
                <a:cs typeface="Poppins"/>
              </a:defRPr>
            </a:pPr>
            <a:r>
              <a:rPr sz="1050" b="0">
                <a:solidFill>
                  <a:srgbClr val="5B6A80"/>
                </a:solidFill>
                <a:latin typeface="Poppins"/>
                <a:ea typeface="Poppins"/>
                <a:cs typeface="Poppins"/>
              </a:rPr>
              <a:t>Illustrative demo</a:t>
            </a:r>
          </a:p>
        </p:txBody>
      </p:sp>
      <p:sp>
        <p:nvSpPr>
          <p:cNvPr id="11" name="text-29">
            <a:extLst xmlns:a="http://schemas.openxmlformats.org/drawingml/2006/main">
              <a:ext uri="{FF2B5EF4-FFF2-40B4-BE49-F238E27FC236}">
                <a16:creationId xmlns:a16="http://schemas.microsoft.com/office/drawing/2014/main" id="{B1111CB1-772A-4D34-9A9E-C4855B13A077}"/>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03</a:t>
            </a:r>
          </a:p>
        </p:txBody>
      </p:sp>
    </p:spTree>
    <p:extLst>
      <p:ext uri="{BB962C8B-B14F-4D97-AF65-F5344CB8AC3E}">
        <p14:creationId xmlns:p14="http://schemas.microsoft.com/office/powerpoint/2010/main" val="961392826"/>
      </p:ext>
    </p:extLst>
  </p:cSld>
</p:sld>
</file>

<file path=ppt/slides/slide4.xml><?xml version="1.0" encoding="utf-8"?>
<p:sld xmlns:p="http://schemas.openxmlformats.org/presentationml/2006/main">
  <p:cSld>
    <p:bg>
      <p:bgPr>
        <a:solidFill xmlns:a="http://schemas.openxmlformats.org/drawingml/2006/main">
          <a:srgbClr val="F5F3EE"/>
        </a:solidFill>
      </p:bgPr>
    </p:bg>
    <p:spTree>
      <p:nvGrpSpPr>
        <p:cNvPr id="1" name=""/>
        <p:cNvGrpSpPr/>
        <p:nvPr/>
      </p:nvGrpSpPr>
      <p:grpSpPr>
        <a:xfrm xmlns:a="http://schemas.openxmlformats.org/drawingml/2006/main"/>
      </p:grpSpPr>
      <p:sp>
        <p:nvSpPr>
          <p:cNvPr id="8" name="text-30">
            <a:extLst xmlns:a="http://schemas.openxmlformats.org/drawingml/2006/main">
              <a:ext uri="{FF2B5EF4-FFF2-40B4-BE49-F238E27FC236}">
                <a16:creationId xmlns:a16="http://schemas.microsoft.com/office/drawing/2014/main" id="{E9110C71-CAD9-49FD-9D3B-409AB7D683DA}"/>
              </a:ext>
            </a:extLst>
          </p:cNvPr>
          <p:cNvSpPr>
            <a:spLocks xmlns:a="http://schemas.openxmlformats.org/drawingml/2006/main" noGrp="1"/>
          </p:cNvSpPr>
          <p:nvPr/>
        </p:nvSpPr>
        <p:spPr>
          <a:xfrm xmlns:a="http://schemas.openxmlformats.org/drawingml/2006/main">
            <a:off x="609600" y="533400"/>
            <a:ext cx="7429500" cy="1333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900" b="1">
                <a:solidFill>
                  <a:srgbClr val="172D51"/>
                </a:solidFill>
                <a:latin typeface="Poppins"/>
                <a:ea typeface="Poppins"/>
                <a:cs typeface="Poppins"/>
              </a:defRPr>
            </a:pPr>
            <a:r>
              <a:rPr sz="3900" b="1">
                <a:solidFill>
                  <a:srgbClr val="172D51"/>
                </a:solidFill>
                <a:latin typeface="Poppins"/>
                <a:ea typeface="Poppins"/>
                <a:cs typeface="Poppins"/>
              </a:rPr>
              <a:t>More opportunities</a:t>
            </a:r>
          </a:p>
          <a:p xmlns:a="http://schemas.openxmlformats.org/drawingml/2006/main">
            <a:pPr algn="l">
              <a:defRPr sz="3900" b="1">
                <a:solidFill>
                  <a:srgbClr val="172D51"/>
                </a:solidFill>
                <a:latin typeface="Poppins"/>
                <a:ea typeface="Poppins"/>
                <a:cs typeface="Poppins"/>
              </a:defRPr>
            </a:pPr>
            <a:r>
              <a:rPr sz="3900" b="1">
                <a:solidFill>
                  <a:srgbClr val="172D51"/>
                </a:solidFill>
                <a:latin typeface="Poppins"/>
                <a:ea typeface="Poppins"/>
                <a:cs typeface="Poppins"/>
              </a:rPr>
              <a:t>to find a home</a:t>
            </a:r>
          </a:p>
        </p:txBody>
      </p:sp>
      <p:sp>
        <p:nvSpPr>
          <p:cNvPr id="2" name="text-31">
            <a:extLst xmlns:a="http://schemas.openxmlformats.org/drawingml/2006/main">
              <a:ext uri="{FF2B5EF4-FFF2-40B4-BE49-F238E27FC236}">
                <a16:creationId xmlns:a16="http://schemas.microsoft.com/office/drawing/2014/main" id="{0BC32BF2-C28A-42A2-8DE0-E510B84C7F73}"/>
              </a:ext>
            </a:extLst>
          </p:cNvPr>
          <p:cNvSpPr>
            <a:spLocks xmlns:a="http://schemas.openxmlformats.org/drawingml/2006/main" noGrp="1"/>
          </p:cNvSpPr>
          <p:nvPr/>
        </p:nvSpPr>
        <p:spPr>
          <a:xfrm xmlns:a="http://schemas.openxmlformats.org/drawingml/2006/main">
            <a:off x="609600" y="2009775"/>
            <a:ext cx="7477125"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A dedicated profile for every adoptable pet.</a:t>
            </a:r>
          </a:p>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Barkiva helps bring their stories to potential adopters.</a:t>
            </a:r>
          </a:p>
        </p:txBody>
      </p:sp>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9e016c259c894cc3"/>
          <a:srcRect xmlns:a="http://schemas.openxmlformats.org/drawingml/2006/main" l="0" t="20536" r="0" b="20536"/>
          <a:stretch xmlns:a="http://schemas.openxmlformats.org/drawingml/2006/main">
            <a:fillRect l="0" t="0" r="0" b="0"/>
          </a:stretch>
        </p:blipFill>
        <p:spPr>
          <a:xfrm xmlns:a="http://schemas.openxmlformats.org/drawingml/2006/main">
            <a:off x="609600" y="3190875"/>
            <a:ext cx="6934200" cy="2724150"/>
          </a:xfrm>
          <a:prstGeom xmlns:a="http://schemas.openxmlformats.org/drawingml/2006/main" prst="rect">
            <a:avLst/>
          </a:prstGeom>
        </p:spPr>
      </p:pic>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75da71c096c642e6"/>
          <a:stretch xmlns:a="http://schemas.openxmlformats.org/drawingml/2006/main"/>
        </p:blipFill>
        <p:spPr>
          <a:xfrm xmlns:a="http://schemas.openxmlformats.org/drawingml/2006/main">
            <a:off x="8724900" y="533400"/>
            <a:ext cx="2694405" cy="5505450"/>
          </a:xfrm>
          <a:prstGeom xmlns:a="http://schemas.openxmlformats.org/drawingml/2006/main" prst="rect">
            <a:avLst/>
          </a:prstGeom>
        </p:spPr>
      </p:pic>
      <p:sp>
        <p:nvSpPr>
          <p:cNvPr id="5" name="text-32">
            <a:extLst xmlns:a="http://schemas.openxmlformats.org/drawingml/2006/main">
              <a:ext uri="{FF2B5EF4-FFF2-40B4-BE49-F238E27FC236}">
                <a16:creationId xmlns:a16="http://schemas.microsoft.com/office/drawing/2014/main" id="{6BA37395-54A1-4A5B-B6BB-F4FAC2A13085}"/>
              </a:ext>
            </a:extLst>
          </p:cNvPr>
          <p:cNvSpPr>
            <a:spLocks xmlns:a="http://schemas.openxmlformats.org/drawingml/2006/main" noGrp="1"/>
          </p:cNvSpPr>
          <p:nvPr/>
        </p:nvSpPr>
        <p:spPr>
          <a:xfrm xmlns:a="http://schemas.openxmlformats.org/drawingml/2006/main">
            <a:off x="609600" y="6162675"/>
            <a:ext cx="9239250" cy="333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500" b="1">
                <a:solidFill>
                  <a:srgbClr val="1248C2"/>
                </a:solidFill>
                <a:latin typeface="Poppins"/>
                <a:ea typeface="Poppins"/>
                <a:cs typeface="Poppins"/>
              </a:defRPr>
            </a:pPr>
            <a:r>
              <a:rPr sz="1500" b="1">
                <a:solidFill>
                  <a:srgbClr val="1248C2"/>
                </a:solidFill>
                <a:latin typeface="Poppins"/>
                <a:ea typeface="Poppins"/>
                <a:cs typeface="Poppins"/>
              </a:rPr>
              <a:t>Your team keeps control of screening and adoption approval.</a:t>
            </a:r>
          </a:p>
        </p:txBody>
      </p:sp>
      <p:sp>
        <p:nvSpPr>
          <p:cNvPr id="6" name="text-33">
            <a:extLst xmlns:a="http://schemas.openxmlformats.org/drawingml/2006/main">
              <a:ext uri="{FF2B5EF4-FFF2-40B4-BE49-F238E27FC236}">
                <a16:creationId xmlns:a16="http://schemas.microsoft.com/office/drawing/2014/main" id="{EB723EB4-AAE4-4DCF-B487-17BF0A387C3D}"/>
              </a:ext>
            </a:extLst>
          </p:cNvPr>
          <p:cNvSpPr>
            <a:spLocks xmlns:a="http://schemas.openxmlformats.org/drawingml/2006/main" noGrp="1"/>
          </p:cNvSpPr>
          <p:nvPr/>
        </p:nvSpPr>
        <p:spPr>
          <a:xfrm xmlns:a="http://schemas.openxmlformats.org/drawingml/2006/main">
            <a:off x="8982075" y="6096000"/>
            <a:ext cx="2381250" cy="2190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ctr">
              <a:defRPr sz="1050" b="0">
                <a:solidFill>
                  <a:srgbClr val="5B6A80"/>
                </a:solidFill>
                <a:latin typeface="Poppins"/>
                <a:ea typeface="Poppins"/>
                <a:cs typeface="Poppins"/>
              </a:defRPr>
            </a:pPr>
            <a:r>
              <a:rPr sz="1050" b="0">
                <a:solidFill>
                  <a:srgbClr val="5B6A80"/>
                </a:solidFill>
                <a:latin typeface="Poppins"/>
                <a:ea typeface="Poppins"/>
                <a:cs typeface="Poppins"/>
              </a:rPr>
              <a:t>Illustrative demo</a:t>
            </a:r>
          </a:p>
        </p:txBody>
      </p:sp>
      <p:sp>
        <p:nvSpPr>
          <p:cNvPr id="7" name="text-34">
            <a:extLst xmlns:a="http://schemas.openxmlformats.org/drawingml/2006/main">
              <a:ext uri="{FF2B5EF4-FFF2-40B4-BE49-F238E27FC236}">
                <a16:creationId xmlns:a16="http://schemas.microsoft.com/office/drawing/2014/main" id="{100F0208-B1F3-4F47-92B7-0DBA74C95438}"/>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04</a:t>
            </a:r>
          </a:p>
        </p:txBody>
      </p:sp>
    </p:spTree>
    <p:extLst>
      <p:ext uri="{BB962C8B-B14F-4D97-AF65-F5344CB8AC3E}">
        <p14:creationId xmlns:p14="http://schemas.microsoft.com/office/powerpoint/2010/main" val="460713015"/>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9288c251ff874128"/>
          <a:stretch xmlns:a="http://schemas.openxmlformats.org/drawingml/2006/main"/>
        </p:blipFill>
        <p:spPr>
          <a:xfrm xmlns:a="http://schemas.openxmlformats.org/drawingml/2006/main">
            <a:off x="885825" y="447675"/>
            <a:ext cx="2848237" cy="5819775"/>
          </a:xfrm>
          <a:prstGeom xmlns:a="http://schemas.openxmlformats.org/drawingml/2006/main" prst="rect">
            <a:avLst/>
          </a:prstGeom>
        </p:spPr>
      </p:pic>
      <p:sp>
        <p:nvSpPr>
          <p:cNvPr id="2" name="text-35">
            <a:extLst xmlns:a="http://schemas.openxmlformats.org/drawingml/2006/main">
              <a:ext uri="{FF2B5EF4-FFF2-40B4-BE49-F238E27FC236}">
                <a16:creationId xmlns:a16="http://schemas.microsoft.com/office/drawing/2014/main" id="{166C4FAE-3622-4E24-99F0-1A82E4CF2D9C}"/>
              </a:ext>
            </a:extLst>
          </p:cNvPr>
          <p:cNvSpPr>
            <a:spLocks xmlns:a="http://schemas.openxmlformats.org/drawingml/2006/main" noGrp="1"/>
          </p:cNvSpPr>
          <p:nvPr/>
        </p:nvSpPr>
        <p:spPr>
          <a:xfrm xmlns:a="http://schemas.openxmlformats.org/drawingml/2006/main">
            <a:off x="4752975" y="657225"/>
            <a:ext cx="6715125" cy="1333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600" b="1">
                <a:solidFill>
                  <a:srgbClr val="172D51"/>
                </a:solidFill>
                <a:latin typeface="Poppins"/>
                <a:ea typeface="Poppins"/>
                <a:cs typeface="Poppins"/>
              </a:defRPr>
            </a:pPr>
            <a:r>
              <a:rPr sz="3600" b="1">
                <a:solidFill>
                  <a:srgbClr val="172D51"/>
                </a:solidFill>
                <a:latin typeface="Poppins"/>
                <a:ea typeface="Poppins"/>
                <a:cs typeface="Poppins"/>
              </a:rPr>
              <a:t>A place for your story</a:t>
            </a:r>
          </a:p>
          <a:p xmlns:a="http://schemas.openxmlformats.org/drawingml/2006/main">
            <a:pPr algn="l">
              <a:defRPr sz="3600" b="1">
                <a:solidFill>
                  <a:srgbClr val="172D51"/>
                </a:solidFill>
                <a:latin typeface="Poppins"/>
                <a:ea typeface="Poppins"/>
                <a:cs typeface="Poppins"/>
              </a:defRPr>
            </a:pPr>
            <a:r>
              <a:rPr sz="3600" b="1">
                <a:solidFill>
                  <a:srgbClr val="172D51"/>
                </a:solidFill>
                <a:latin typeface="Poppins"/>
                <a:ea typeface="Poppins"/>
                <a:cs typeface="Poppins"/>
              </a:rPr>
              <a:t>and your supporters</a:t>
            </a:r>
          </a:p>
        </p:txBody>
      </p:sp>
      <p:sp>
        <p:nvSpPr>
          <p:cNvPr id="3" name="text-36">
            <a:extLst xmlns:a="http://schemas.openxmlformats.org/drawingml/2006/main">
              <a:ext uri="{FF2B5EF4-FFF2-40B4-BE49-F238E27FC236}">
                <a16:creationId xmlns:a16="http://schemas.microsoft.com/office/drawing/2014/main" id="{9E386CA3-9BD4-48DE-ACCB-67602B215162}"/>
              </a:ext>
            </a:extLst>
          </p:cNvPr>
          <p:cNvSpPr>
            <a:spLocks xmlns:a="http://schemas.openxmlformats.org/drawingml/2006/main" noGrp="1"/>
          </p:cNvSpPr>
          <p:nvPr/>
        </p:nvSpPr>
        <p:spPr>
          <a:xfrm xmlns:a="http://schemas.openxmlformats.org/drawingml/2006/main">
            <a:off x="4752975" y="2190750"/>
            <a:ext cx="6667500"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75" b="1">
                <a:solidFill>
                  <a:srgbClr val="1248C2"/>
                </a:solidFill>
                <a:latin typeface="Poppins"/>
                <a:ea typeface="Poppins"/>
                <a:cs typeface="Poppins"/>
              </a:defRPr>
            </a:pPr>
            <a:r>
              <a:rPr sz="1875" b="1">
                <a:solidFill>
                  <a:srgbClr val="1248C2"/>
                </a:solidFill>
                <a:latin typeface="Poppins"/>
                <a:ea typeface="Poppins"/>
                <a:cs typeface="Poppins"/>
              </a:rPr>
              <a:t>People connect with the care behind the cause.</a:t>
            </a:r>
          </a:p>
        </p:txBody>
      </p:sp>
      <p:sp>
        <p:nvSpPr>
          <p:cNvPr id="4" name="text-37">
            <a:extLst xmlns:a="http://schemas.openxmlformats.org/drawingml/2006/main">
              <a:ext uri="{FF2B5EF4-FFF2-40B4-BE49-F238E27FC236}">
                <a16:creationId xmlns:a16="http://schemas.microsoft.com/office/drawing/2014/main" id="{199EEE78-8844-4A6B-ABD0-FD6D052BBDD6}"/>
              </a:ext>
            </a:extLst>
          </p:cNvPr>
          <p:cNvSpPr>
            <a:spLocks xmlns:a="http://schemas.openxmlformats.org/drawingml/2006/main" noGrp="1"/>
          </p:cNvSpPr>
          <p:nvPr/>
        </p:nvSpPr>
        <p:spPr>
          <a:xfrm xmlns:a="http://schemas.openxmlformats.org/drawingml/2006/main">
            <a:off x="4752975" y="3181350"/>
            <a:ext cx="6715125" cy="1600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Introduce your team and the animals you care for.</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Share news, milestones and urgent needs.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Let people follow your work and return to help.</a:t>
            </a:r>
          </a:p>
        </p:txBody>
      </p:sp>
      <p:sp>
        <p:nvSpPr>
          <p:cNvPr id="5" name="text-38">
            <a:extLst xmlns:a="http://schemas.openxmlformats.org/drawingml/2006/main">
              <a:ext uri="{FF2B5EF4-FFF2-40B4-BE49-F238E27FC236}">
                <a16:creationId xmlns:a16="http://schemas.microsoft.com/office/drawing/2014/main" id="{9CF76CB0-EDAD-44B9-A005-AC0472DCD8B9}"/>
              </a:ext>
            </a:extLst>
          </p:cNvPr>
          <p:cNvSpPr>
            <a:spLocks xmlns:a="http://schemas.openxmlformats.org/drawingml/2006/main" noGrp="1"/>
          </p:cNvSpPr>
          <p:nvPr/>
        </p:nvSpPr>
        <p:spPr>
          <a:xfrm xmlns:a="http://schemas.openxmlformats.org/drawingml/2006/main">
            <a:off x="4752975" y="5200650"/>
            <a:ext cx="671512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75" b="1">
                <a:solidFill>
                  <a:srgbClr val="172D51"/>
                </a:solidFill>
                <a:latin typeface="Poppins"/>
                <a:ea typeface="Poppins"/>
                <a:cs typeface="Poppins"/>
              </a:defRPr>
            </a:pPr>
            <a:r>
              <a:rPr sz="1875" b="1">
                <a:solidFill>
                  <a:srgbClr val="172D51"/>
                </a:solidFill>
                <a:latin typeface="Poppins"/>
                <a:ea typeface="Poppins"/>
                <a:cs typeface="Poppins"/>
              </a:rPr>
              <a:t>Your social channels stay part of the story.</a:t>
            </a:r>
          </a:p>
        </p:txBody>
      </p:sp>
      <p:sp>
        <p:nvSpPr>
          <p:cNvPr id="6" name="text-39">
            <a:extLst xmlns:a="http://schemas.openxmlformats.org/drawingml/2006/main">
              <a:ext uri="{FF2B5EF4-FFF2-40B4-BE49-F238E27FC236}">
                <a16:creationId xmlns:a16="http://schemas.microsoft.com/office/drawing/2014/main" id="{8668374A-85C5-4C4D-8618-6524B82EFAEF}"/>
              </a:ext>
            </a:extLst>
          </p:cNvPr>
          <p:cNvSpPr>
            <a:spLocks xmlns:a="http://schemas.openxmlformats.org/drawingml/2006/main" noGrp="1"/>
          </p:cNvSpPr>
          <p:nvPr/>
        </p:nvSpPr>
        <p:spPr>
          <a:xfrm xmlns:a="http://schemas.openxmlformats.org/drawingml/2006/main">
            <a:off x="952500" y="6343650"/>
            <a:ext cx="2809875"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ctr">
              <a:defRPr sz="1050" b="0">
                <a:solidFill>
                  <a:srgbClr val="5B6A80"/>
                </a:solidFill>
                <a:latin typeface="Poppins"/>
                <a:ea typeface="Poppins"/>
                <a:cs typeface="Poppins"/>
              </a:defRPr>
            </a:pPr>
            <a:r>
              <a:rPr sz="1050" b="0">
                <a:solidFill>
                  <a:srgbClr val="5B6A80"/>
                </a:solidFill>
                <a:latin typeface="Poppins"/>
                <a:ea typeface="Poppins"/>
                <a:cs typeface="Poppins"/>
              </a:rPr>
              <a:t>Illustrative demo</a:t>
            </a:r>
          </a:p>
        </p:txBody>
      </p:sp>
      <p:sp>
        <p:nvSpPr>
          <p:cNvPr id="7" name="text-40">
            <a:extLst xmlns:a="http://schemas.openxmlformats.org/drawingml/2006/main">
              <a:ext uri="{FF2B5EF4-FFF2-40B4-BE49-F238E27FC236}">
                <a16:creationId xmlns:a16="http://schemas.microsoft.com/office/drawing/2014/main" id="{24918E4B-C7C3-4B1B-B955-00822C7946B7}"/>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05</a:t>
            </a:r>
          </a:p>
        </p:txBody>
      </p:sp>
    </p:spTree>
    <p:extLst>
      <p:ext uri="{BB962C8B-B14F-4D97-AF65-F5344CB8AC3E}">
        <p14:creationId xmlns:p14="http://schemas.microsoft.com/office/powerpoint/2010/main" val="1062415162"/>
      </p:ext>
    </p:extLst>
  </p:cSld>
</p:sld>
</file>

<file path=ppt/slides/slide6.xml><?xml version="1.0" encoding="utf-8"?>
<p:sld xmlns:p="http://schemas.openxmlformats.org/presentationml/2006/main">
  <p:cSld>
    <p:bg>
      <p:bgPr>
        <a:solidFill xmlns:a="http://schemas.openxmlformats.org/drawingml/2006/main">
          <a:srgbClr val="EDF2FB"/>
        </a:solidFill>
      </p:bgPr>
    </p:bg>
    <p:spTree>
      <p:nvGrpSpPr>
        <p:cNvPr id="1" name=""/>
        <p:cNvGrpSpPr/>
        <p:nvPr/>
      </p:nvGrpSpPr>
      <p:grpSpPr>
        <a:xfrm xmlns:a="http://schemas.openxmlformats.org/drawingml/2006/main"/>
      </p:grpSpPr>
      <p:sp>
        <p:nvSpPr>
          <p:cNvPr id="10" name="text-41">
            <a:extLst xmlns:a="http://schemas.openxmlformats.org/drawingml/2006/main">
              <a:ext uri="{FF2B5EF4-FFF2-40B4-BE49-F238E27FC236}">
                <a16:creationId xmlns:a16="http://schemas.microsoft.com/office/drawing/2014/main" id="{176CC46C-22B6-484F-A966-469410ED6890}"/>
              </a:ext>
            </a:extLst>
          </p:cNvPr>
          <p:cNvSpPr>
            <a:spLocks xmlns:a="http://schemas.openxmlformats.org/drawingml/2006/main" noGrp="1"/>
          </p:cNvSpPr>
          <p:nvPr/>
        </p:nvSpPr>
        <p:spPr>
          <a:xfrm xmlns:a="http://schemas.openxmlformats.org/drawingml/2006/main">
            <a:off x="609600" y="600075"/>
            <a:ext cx="7381875" cy="666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900" b="1">
                <a:solidFill>
                  <a:srgbClr val="172D51"/>
                </a:solidFill>
                <a:latin typeface="Poppins"/>
                <a:ea typeface="Poppins"/>
                <a:cs typeface="Poppins"/>
              </a:defRPr>
            </a:pPr>
            <a:r>
              <a:rPr sz="3900" b="1">
                <a:solidFill>
                  <a:srgbClr val="172D51"/>
                </a:solidFill>
                <a:latin typeface="Poppins"/>
                <a:ea typeface="Poppins"/>
                <a:cs typeface="Poppins"/>
              </a:rPr>
              <a:t>More affordable care</a:t>
            </a:r>
          </a:p>
        </p:txBody>
      </p:sp>
      <p:sp>
        <p:nvSpPr>
          <p:cNvPr id="2" name="text-42">
            <a:extLst xmlns:a="http://schemas.openxmlformats.org/drawingml/2006/main">
              <a:ext uri="{FF2B5EF4-FFF2-40B4-BE49-F238E27FC236}">
                <a16:creationId xmlns:a16="http://schemas.microsoft.com/office/drawing/2014/main" id="{829BD505-07E0-4298-836A-B5FEBF4DB72D}"/>
              </a:ext>
            </a:extLst>
          </p:cNvPr>
          <p:cNvSpPr>
            <a:spLocks xmlns:a="http://schemas.openxmlformats.org/drawingml/2006/main" noGrp="1"/>
          </p:cNvSpPr>
          <p:nvPr/>
        </p:nvSpPr>
        <p:spPr>
          <a:xfrm xmlns:a="http://schemas.openxmlformats.org/drawingml/2006/main">
            <a:off x="609600" y="1924050"/>
            <a:ext cx="66675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325" b="1">
                <a:solidFill>
                  <a:srgbClr val="1248C2"/>
                </a:solidFill>
                <a:latin typeface="Poppins"/>
                <a:ea typeface="Poppins"/>
                <a:cs typeface="Poppins"/>
              </a:defRPr>
            </a:pPr>
            <a:r>
              <a:rPr sz="2325" b="1">
                <a:solidFill>
                  <a:srgbClr val="1248C2"/>
                </a:solidFill>
                <a:latin typeface="Poppins"/>
                <a:ea typeface="Poppins"/>
                <a:cs typeface="Poppins"/>
              </a:rPr>
              <a:t>Partner discounts</a:t>
            </a:r>
          </a:p>
        </p:txBody>
      </p:sp>
      <p:sp>
        <p:nvSpPr>
          <p:cNvPr id="3" name="text-43">
            <a:extLst xmlns:a="http://schemas.openxmlformats.org/drawingml/2006/main">
              <a:ext uri="{FF2B5EF4-FFF2-40B4-BE49-F238E27FC236}">
                <a16:creationId xmlns:a16="http://schemas.microsoft.com/office/drawing/2014/main" id="{FB96B492-E482-4E67-AE05-85495E03E739}"/>
              </a:ext>
            </a:extLst>
          </p:cNvPr>
          <p:cNvSpPr>
            <a:spLocks xmlns:a="http://schemas.openxmlformats.org/drawingml/2006/main" noGrp="1"/>
          </p:cNvSpPr>
          <p:nvPr/>
        </p:nvSpPr>
        <p:spPr>
          <a:xfrm xmlns:a="http://schemas.openxmlformats.org/drawingml/2006/main">
            <a:off x="609600" y="2466975"/>
            <a:ext cx="6972300" cy="895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Special prices for charity organizations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help make everyday essentials more accessible.</a:t>
            </a:r>
          </a:p>
        </p:txBody>
      </p:sp>
      <p:sp>
        <p:nvSpPr>
          <p:cNvPr id="4" name="text-44">
            <a:extLst xmlns:a="http://schemas.openxmlformats.org/drawingml/2006/main">
              <a:ext uri="{FF2B5EF4-FFF2-40B4-BE49-F238E27FC236}">
                <a16:creationId xmlns:a16="http://schemas.microsoft.com/office/drawing/2014/main" id="{6C25FB74-570F-4416-8F4B-302E8458F7D3}"/>
              </a:ext>
            </a:extLst>
          </p:cNvPr>
          <p:cNvSpPr>
            <a:spLocks xmlns:a="http://schemas.openxmlformats.org/drawingml/2006/main" noGrp="1"/>
          </p:cNvSpPr>
          <p:nvPr/>
        </p:nvSpPr>
        <p:spPr>
          <a:xfrm xmlns:a="http://schemas.openxmlformats.org/drawingml/2006/main">
            <a:off x="609600" y="3790950"/>
            <a:ext cx="6667500"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325" b="1">
                <a:solidFill>
                  <a:srgbClr val="172D51"/>
                </a:solidFill>
                <a:latin typeface="Poppins"/>
                <a:ea typeface="Poppins"/>
                <a:cs typeface="Poppins"/>
              </a:defRPr>
            </a:pPr>
            <a:r>
              <a:rPr sz="2325" b="1">
                <a:solidFill>
                  <a:srgbClr val="172D51"/>
                </a:solidFill>
                <a:latin typeface="Poppins"/>
                <a:ea typeface="Poppins"/>
                <a:cs typeface="Poppins"/>
              </a:rPr>
              <a:t>Barkiva Care Credits</a:t>
            </a:r>
          </a:p>
        </p:txBody>
      </p:sp>
      <p:sp>
        <p:nvSpPr>
          <p:cNvPr id="5" name="text-45">
            <a:extLst xmlns:a="http://schemas.openxmlformats.org/drawingml/2006/main">
              <a:ext uri="{FF2B5EF4-FFF2-40B4-BE49-F238E27FC236}">
                <a16:creationId xmlns:a16="http://schemas.microsoft.com/office/drawing/2014/main" id="{D3F19B7F-1596-4C23-A1E6-13A32E5AB61E}"/>
              </a:ext>
            </a:extLst>
          </p:cNvPr>
          <p:cNvSpPr>
            <a:spLocks xmlns:a="http://schemas.openxmlformats.org/drawingml/2006/main" noGrp="1"/>
          </p:cNvSpPr>
          <p:nvPr/>
        </p:nvSpPr>
        <p:spPr>
          <a:xfrm xmlns:a="http://schemas.openxmlformats.org/drawingml/2006/main">
            <a:off x="609600" y="4362450"/>
            <a:ext cx="666750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275" b="1">
                <a:solidFill>
                  <a:srgbClr val="1248C2"/>
                </a:solidFill>
                <a:latin typeface="Poppins"/>
                <a:ea typeface="Poppins"/>
                <a:cs typeface="Poppins"/>
              </a:defRPr>
            </a:pPr>
            <a:r>
              <a:rPr sz="1275" b="1">
                <a:solidFill>
                  <a:srgbClr val="1248C2"/>
                </a:solidFill>
                <a:latin typeface="Poppins"/>
                <a:ea typeface="Poppins"/>
                <a:cs typeface="Poppins"/>
              </a:rPr>
              <a:t>Planned</a:t>
            </a:r>
          </a:p>
        </p:txBody>
      </p:sp>
      <p:sp>
        <p:nvSpPr>
          <p:cNvPr id="6" name="text-46">
            <a:extLst xmlns:a="http://schemas.openxmlformats.org/drawingml/2006/main">
              <a:ext uri="{FF2B5EF4-FFF2-40B4-BE49-F238E27FC236}">
                <a16:creationId xmlns:a16="http://schemas.microsoft.com/office/drawing/2014/main" id="{AA52212C-9B1B-498E-85B0-8A7B8490B291}"/>
              </a:ext>
            </a:extLst>
          </p:cNvPr>
          <p:cNvSpPr>
            <a:spLocks xmlns:a="http://schemas.openxmlformats.org/drawingml/2006/main" noGrp="1"/>
          </p:cNvSpPr>
          <p:nvPr/>
        </p:nvSpPr>
        <p:spPr>
          <a:xfrm xmlns:a="http://schemas.openxmlformats.org/drawingml/2006/main">
            <a:off x="609600" y="4810125"/>
            <a:ext cx="6858000" cy="1066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Supporters send credits. Your team chooses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the products, services or veterinary visits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that will help most.</a:t>
            </a:r>
          </a:p>
        </p:txBody>
      </p:sp>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1e8ec675aa3643dd"/>
          <a:stretch xmlns:a="http://schemas.openxmlformats.org/drawingml/2006/main"/>
        </p:blipFill>
        <p:spPr>
          <a:xfrm xmlns:a="http://schemas.openxmlformats.org/drawingml/2006/main">
            <a:off x="8353425" y="466725"/>
            <a:ext cx="2750344" cy="5619750"/>
          </a:xfrm>
          <a:prstGeom xmlns:a="http://schemas.openxmlformats.org/drawingml/2006/main" prst="rect">
            <a:avLst/>
          </a:prstGeom>
        </p:spPr>
      </p:pic>
      <p:sp>
        <p:nvSpPr>
          <p:cNvPr id="8" name="text-47">
            <a:extLst xmlns:a="http://schemas.openxmlformats.org/drawingml/2006/main">
              <a:ext uri="{FF2B5EF4-FFF2-40B4-BE49-F238E27FC236}">
                <a16:creationId xmlns:a16="http://schemas.microsoft.com/office/drawing/2014/main" id="{02FF9C42-DD98-4148-AC6C-C6E5473256EF}"/>
              </a:ext>
            </a:extLst>
          </p:cNvPr>
          <p:cNvSpPr>
            <a:spLocks xmlns:a="http://schemas.openxmlformats.org/drawingml/2006/main" noGrp="1"/>
          </p:cNvSpPr>
          <p:nvPr/>
        </p:nvSpPr>
        <p:spPr>
          <a:xfrm xmlns:a="http://schemas.openxmlformats.org/drawingml/2006/main">
            <a:off x="8458200" y="6238875"/>
            <a:ext cx="26670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ctr">
              <a:defRPr sz="1050" b="0">
                <a:solidFill>
                  <a:srgbClr val="5B6A80"/>
                </a:solidFill>
                <a:latin typeface="Poppins"/>
                <a:ea typeface="Poppins"/>
                <a:cs typeface="Poppins"/>
              </a:defRPr>
            </a:pPr>
            <a:r>
              <a:rPr sz="1050" b="0">
                <a:solidFill>
                  <a:srgbClr val="5B6A80"/>
                </a:solidFill>
                <a:latin typeface="Poppins"/>
                <a:ea typeface="Poppins"/>
                <a:cs typeface="Poppins"/>
              </a:rPr>
              <a:t>Illustrative demo</a:t>
            </a:r>
          </a:p>
        </p:txBody>
      </p:sp>
      <p:sp>
        <p:nvSpPr>
          <p:cNvPr id="9" name="text-48">
            <a:extLst xmlns:a="http://schemas.openxmlformats.org/drawingml/2006/main">
              <a:ext uri="{FF2B5EF4-FFF2-40B4-BE49-F238E27FC236}">
                <a16:creationId xmlns:a16="http://schemas.microsoft.com/office/drawing/2014/main" id="{EFFBB3D4-5FE1-40EF-81AA-2135DE6FF65A}"/>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06</a:t>
            </a:r>
          </a:p>
        </p:txBody>
      </p:sp>
    </p:spTree>
    <p:extLst>
      <p:ext uri="{BB962C8B-B14F-4D97-AF65-F5344CB8AC3E}">
        <p14:creationId xmlns:p14="http://schemas.microsoft.com/office/powerpoint/2010/main" val="682354456"/>
      </p:ext>
    </p:extLst>
  </p:cSld>
</p:sld>
</file>

<file path=ppt/slides/slide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0" name="text-49">
            <a:extLst xmlns:a="http://schemas.openxmlformats.org/drawingml/2006/main">
              <a:ext uri="{FF2B5EF4-FFF2-40B4-BE49-F238E27FC236}">
                <a16:creationId xmlns:a16="http://schemas.microsoft.com/office/drawing/2014/main" id="{5F91358B-66D4-4AC9-89CC-384EFF0D8084}"/>
              </a:ext>
            </a:extLst>
          </p:cNvPr>
          <p:cNvSpPr>
            <a:spLocks xmlns:a="http://schemas.openxmlformats.org/drawingml/2006/main" noGrp="1"/>
          </p:cNvSpPr>
          <p:nvPr/>
        </p:nvSpPr>
        <p:spPr>
          <a:xfrm xmlns:a="http://schemas.openxmlformats.org/drawingml/2006/main">
            <a:off x="609600" y="676275"/>
            <a:ext cx="6191250" cy="1333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675" b="1">
                <a:solidFill>
                  <a:srgbClr val="172D51"/>
                </a:solidFill>
                <a:latin typeface="Poppins"/>
                <a:ea typeface="Poppins"/>
                <a:cs typeface="Poppins"/>
              </a:defRPr>
            </a:pPr>
            <a:r>
              <a:rPr sz="3675" b="1">
                <a:solidFill>
                  <a:srgbClr val="172D51"/>
                </a:solidFill>
                <a:latin typeface="Poppins"/>
                <a:ea typeface="Poppins"/>
                <a:cs typeface="Poppins"/>
              </a:rPr>
              <a:t>Tools for the team</a:t>
            </a:r>
          </a:p>
          <a:p xmlns:a="http://schemas.openxmlformats.org/drawingml/2006/main">
            <a:pPr algn="l">
              <a:defRPr sz="3675" b="1">
                <a:solidFill>
                  <a:srgbClr val="172D51"/>
                </a:solidFill>
                <a:latin typeface="Poppins"/>
                <a:ea typeface="Poppins"/>
                <a:cs typeface="Poppins"/>
              </a:defRPr>
            </a:pPr>
            <a:r>
              <a:rPr sz="3675" b="1">
                <a:solidFill>
                  <a:srgbClr val="172D51"/>
                </a:solidFill>
                <a:latin typeface="Poppins"/>
                <a:ea typeface="Poppins"/>
                <a:cs typeface="Poppins"/>
              </a:rPr>
              <a:t>behind every rescue</a:t>
            </a:r>
          </a:p>
        </p:txBody>
      </p:sp>
      <p:sp>
        <p:nvSpPr>
          <p:cNvPr id="2" name="text-50">
            <a:extLst xmlns:a="http://schemas.openxmlformats.org/drawingml/2006/main">
              <a:ext uri="{FF2B5EF4-FFF2-40B4-BE49-F238E27FC236}">
                <a16:creationId xmlns:a16="http://schemas.microsoft.com/office/drawing/2014/main" id="{8836485E-C61E-42F1-8868-85717CFAC426}"/>
              </a:ext>
            </a:extLst>
          </p:cNvPr>
          <p:cNvSpPr>
            <a:spLocks xmlns:a="http://schemas.openxmlformats.org/drawingml/2006/main" noGrp="1"/>
          </p:cNvSpPr>
          <p:nvPr/>
        </p:nvSpPr>
        <p:spPr>
          <a:xfrm xmlns:a="http://schemas.openxmlformats.org/drawingml/2006/main">
            <a:off x="609600" y="2657475"/>
            <a:ext cx="5334000" cy="447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75" b="1">
                <a:solidFill>
                  <a:srgbClr val="1248C2"/>
                </a:solidFill>
                <a:latin typeface="Poppins"/>
                <a:ea typeface="Poppins"/>
                <a:cs typeface="Poppins"/>
              </a:defRPr>
            </a:pPr>
            <a:r>
              <a:rPr sz="2175" b="1">
                <a:solidFill>
                  <a:srgbClr val="1248C2"/>
                </a:solidFill>
                <a:latin typeface="Poppins"/>
                <a:ea typeface="Poppins"/>
                <a:cs typeface="Poppins"/>
              </a:rPr>
              <a:t>Pet management</a:t>
            </a:r>
          </a:p>
        </p:txBody>
      </p:sp>
      <p:sp>
        <p:nvSpPr>
          <p:cNvPr id="3" name="text-51">
            <a:extLst xmlns:a="http://schemas.openxmlformats.org/drawingml/2006/main">
              <a:ext uri="{FF2B5EF4-FFF2-40B4-BE49-F238E27FC236}">
                <a16:creationId xmlns:a16="http://schemas.microsoft.com/office/drawing/2014/main" id="{4356DBA6-A5F3-4B3E-B827-0923544C30F6}"/>
              </a:ext>
            </a:extLst>
          </p:cNvPr>
          <p:cNvSpPr>
            <a:spLocks xmlns:a="http://schemas.openxmlformats.org/drawingml/2006/main" noGrp="1"/>
          </p:cNvSpPr>
          <p:nvPr/>
        </p:nvSpPr>
        <p:spPr>
          <a:xfrm xmlns:a="http://schemas.openxmlformats.org/drawingml/2006/main">
            <a:off x="609600" y="3200400"/>
            <a:ext cx="5524500" cy="1057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Keep pet profiles and care information</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in one place as your animals move</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through their journey.</a:t>
            </a:r>
          </a:p>
        </p:txBody>
      </p:sp>
      <p:sp>
        <p:nvSpPr>
          <p:cNvPr id="4" name="text-52">
            <a:extLst xmlns:a="http://schemas.openxmlformats.org/drawingml/2006/main">
              <a:ext uri="{FF2B5EF4-FFF2-40B4-BE49-F238E27FC236}">
                <a16:creationId xmlns:a16="http://schemas.microsoft.com/office/drawing/2014/main" id="{A4306179-53E4-47F7-9953-B760A4C12030}"/>
              </a:ext>
            </a:extLst>
          </p:cNvPr>
          <p:cNvSpPr>
            <a:spLocks xmlns:a="http://schemas.openxmlformats.org/drawingml/2006/main" noGrp="1"/>
          </p:cNvSpPr>
          <p:nvPr/>
        </p:nvSpPr>
        <p:spPr>
          <a:xfrm xmlns:a="http://schemas.openxmlformats.org/drawingml/2006/main">
            <a:off x="609600" y="4810125"/>
            <a:ext cx="5524500"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Conversations in the app</a:t>
            </a:r>
          </a:p>
        </p:txBody>
      </p:sp>
      <p:sp>
        <p:nvSpPr>
          <p:cNvPr id="5" name="text-53">
            <a:extLst xmlns:a="http://schemas.openxmlformats.org/drawingml/2006/main">
              <a:ext uri="{FF2B5EF4-FFF2-40B4-BE49-F238E27FC236}">
                <a16:creationId xmlns:a16="http://schemas.microsoft.com/office/drawing/2014/main" id="{4773B3FF-6762-4670-B42D-B86F1DE7EAE3}"/>
              </a:ext>
            </a:extLst>
          </p:cNvPr>
          <p:cNvSpPr>
            <a:spLocks xmlns:a="http://schemas.openxmlformats.org/drawingml/2006/main" noGrp="1"/>
          </p:cNvSpPr>
          <p:nvPr/>
        </p:nvSpPr>
        <p:spPr>
          <a:xfrm xmlns:a="http://schemas.openxmlformats.org/drawingml/2006/main">
            <a:off x="609600" y="5334000"/>
            <a:ext cx="5619750" cy="781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Planned chat for adoption enquiries</a:t>
            </a:r>
          </a:p>
          <a:p xmlns:a="http://schemas.openxmlformats.org/drawingml/2006/main">
            <a:pPr algn="l">
              <a:defRPr sz="1725" b="0">
                <a:solidFill>
                  <a:srgbClr val="5B6A80"/>
                </a:solidFill>
                <a:latin typeface="Poppins"/>
                <a:ea typeface="Poppins"/>
                <a:cs typeface="Poppins"/>
              </a:defRPr>
            </a:pPr>
            <a:r>
              <a:rPr sz="1725" b="0">
                <a:solidFill>
                  <a:srgbClr val="5B6A80"/>
                </a:solidFill>
                <a:latin typeface="Poppins"/>
                <a:ea typeface="Poppins"/>
                <a:cs typeface="Poppins"/>
              </a:rPr>
              <a:t>and coordination with supporters.</a:t>
            </a:r>
          </a:p>
        </p:txBody>
      </p:sp>
      <p:pic>
        <p:nvPicPr>
          <p:cNvPr id="15" name=""/>
          <p:cNvPicPr>
            <a:picLocks xmlns:a="http://schemas.openxmlformats.org/drawingml/2006/main" noChangeAspect="1"/>
          </p:cNvPicPr>
          <p:nvPr/>
        </p:nvPicPr>
        <p:blipFill>
          <a:blip xmlns:r="http://schemas.openxmlformats.org/officeDocument/2006/relationships" xmlns:a="http://schemas.openxmlformats.org/drawingml/2006/main" r:embed="R412c6b501a0a4678"/>
          <a:stretch xmlns:a="http://schemas.openxmlformats.org/drawingml/2006/main"/>
        </p:blipFill>
        <p:spPr>
          <a:xfrm xmlns:a="http://schemas.openxmlformats.org/drawingml/2006/main">
            <a:off x="6391275" y="876300"/>
            <a:ext cx="2535910" cy="5181600"/>
          </a:xfrm>
          <a:prstGeom xmlns:a="http://schemas.openxmlformats.org/drawingml/2006/main" prst="rect">
            <a:avLst/>
          </a:prstGeom>
        </p:spPr>
      </p:pic>
      <p:pic>
        <p:nvPicPr>
          <p:cNvPr id="16" name=""/>
          <p:cNvPicPr>
            <a:picLocks xmlns:a="http://schemas.openxmlformats.org/drawingml/2006/main" noChangeAspect="1"/>
          </p:cNvPicPr>
          <p:nvPr/>
        </p:nvPicPr>
        <p:blipFill>
          <a:blip xmlns:r="http://schemas.openxmlformats.org/officeDocument/2006/relationships" xmlns:a="http://schemas.openxmlformats.org/drawingml/2006/main" r:embed="Rde510c7ef08d45b4"/>
          <a:stretch xmlns:a="http://schemas.openxmlformats.org/drawingml/2006/main"/>
        </p:blipFill>
        <p:spPr>
          <a:xfrm xmlns:a="http://schemas.openxmlformats.org/drawingml/2006/main">
            <a:off x="9172575" y="876300"/>
            <a:ext cx="2535910" cy="5181600"/>
          </a:xfrm>
          <a:prstGeom xmlns:a="http://schemas.openxmlformats.org/drawingml/2006/main" prst="rect">
            <a:avLst/>
          </a:prstGeom>
        </p:spPr>
      </p:pic>
      <p:sp>
        <p:nvSpPr>
          <p:cNvPr id="8" name="text-54">
            <a:extLst xmlns:a="http://schemas.openxmlformats.org/drawingml/2006/main">
              <a:ext uri="{FF2B5EF4-FFF2-40B4-BE49-F238E27FC236}">
                <a16:creationId xmlns:a16="http://schemas.microsoft.com/office/drawing/2014/main" id="{C607E86F-5BA2-4BDD-95D0-AA81B9697382}"/>
              </a:ext>
            </a:extLst>
          </p:cNvPr>
          <p:cNvSpPr>
            <a:spLocks xmlns:a="http://schemas.openxmlformats.org/drawingml/2006/main" noGrp="1"/>
          </p:cNvSpPr>
          <p:nvPr/>
        </p:nvSpPr>
        <p:spPr>
          <a:xfrm xmlns:a="http://schemas.openxmlformats.org/drawingml/2006/main">
            <a:off x="6486525" y="6248400"/>
            <a:ext cx="5191125"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ctr">
              <a:defRPr sz="1050" b="0">
                <a:solidFill>
                  <a:srgbClr val="5B6A80"/>
                </a:solidFill>
                <a:latin typeface="Poppins"/>
                <a:ea typeface="Poppins"/>
                <a:cs typeface="Poppins"/>
              </a:defRPr>
            </a:pPr>
            <a:r>
              <a:rPr sz="1050" b="0">
                <a:solidFill>
                  <a:srgbClr val="5B6A80"/>
                </a:solidFill>
                <a:latin typeface="Poppins"/>
                <a:ea typeface="Poppins"/>
                <a:cs typeface="Poppins"/>
              </a:rPr>
              <a:t>Illustrative demos. Chat planned.</a:t>
            </a:r>
          </a:p>
        </p:txBody>
      </p:sp>
      <p:sp>
        <p:nvSpPr>
          <p:cNvPr id="9" name="text-55">
            <a:extLst xmlns:a="http://schemas.openxmlformats.org/drawingml/2006/main">
              <a:ext uri="{FF2B5EF4-FFF2-40B4-BE49-F238E27FC236}">
                <a16:creationId xmlns:a16="http://schemas.microsoft.com/office/drawing/2014/main" id="{3D787868-7681-4EBC-BF5A-89BAFBADD800}"/>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07</a:t>
            </a:r>
          </a:p>
        </p:txBody>
      </p:sp>
    </p:spTree>
    <p:extLst>
      <p:ext uri="{BB962C8B-B14F-4D97-AF65-F5344CB8AC3E}">
        <p14:creationId xmlns:p14="http://schemas.microsoft.com/office/powerpoint/2010/main" val="1860197105"/>
      </p:ext>
    </p:extLst>
  </p:cSld>
</p:sld>
</file>

<file path=ppt/slides/slide8.xml><?xml version="1.0" encoding="utf-8"?>
<p:sld xmlns:p="http://schemas.openxmlformats.org/presentationml/2006/main">
  <p:cSld>
    <p:bg>
      <p:bgPr>
        <a:solidFill xmlns:a="http://schemas.openxmlformats.org/drawingml/2006/main">
          <a:srgbClr val="F5F3EE"/>
        </a:solidFill>
      </p:bgPr>
    </p:bg>
    <p:spTree>
      <p:nvGrpSpPr>
        <p:cNvPr id="1" name=""/>
        <p:cNvGrpSpPr/>
        <p:nvPr/>
      </p:nvGrpSpPr>
      <p:grpSpPr>
        <a:xfrm xmlns:a="http://schemas.openxmlformats.org/drawingml/2006/main"/>
      </p:grpSpPr>
      <p:pic>
        <p:nvPicPr>
          <p:cNvPr id="8" name=""/>
          <p:cNvPicPr>
            <a:picLocks xmlns:a="http://schemas.openxmlformats.org/drawingml/2006/main" noChangeAspect="1"/>
          </p:cNvPicPr>
          <p:nvPr/>
        </p:nvPicPr>
        <p:blipFill>
          <a:blip xmlns:r="http://schemas.openxmlformats.org/officeDocument/2006/relationships" xmlns:a="http://schemas.openxmlformats.org/drawingml/2006/main" r:embed="R85ec1ea673004387"/>
          <a:srcRect xmlns:a="http://schemas.openxmlformats.org/drawingml/2006/main" l="15926" t="0" r="15926" b="0"/>
          <a:stretch xmlns:a="http://schemas.openxmlformats.org/drawingml/2006/main">
            <a:fillRect l="0" t="0" r="0" b="0"/>
          </a:stretch>
        </p:blipFill>
        <p:spPr>
          <a:xfrm xmlns:a="http://schemas.openxmlformats.org/drawingml/2006/main">
            <a:off x="0" y="0"/>
            <a:ext cx="7010400" cy="6858000"/>
          </a:xfrm>
          <a:prstGeom xmlns:a="http://schemas.openxmlformats.org/drawingml/2006/main" prst="rect">
            <a:avLst/>
          </a:prstGeom>
        </p:spPr>
      </p:pic>
      <p:sp>
        <p:nvSpPr>
          <p:cNvPr id="2" name="text-56">
            <a:extLst xmlns:a="http://schemas.openxmlformats.org/drawingml/2006/main">
              <a:ext uri="{FF2B5EF4-FFF2-40B4-BE49-F238E27FC236}">
                <a16:creationId xmlns:a16="http://schemas.microsoft.com/office/drawing/2014/main" id="{3F9EBBF3-4DE0-4145-A0F1-C005370EB34E}"/>
              </a:ext>
            </a:extLst>
          </p:cNvPr>
          <p:cNvSpPr>
            <a:spLocks xmlns:a="http://schemas.openxmlformats.org/drawingml/2006/main" noGrp="1"/>
          </p:cNvSpPr>
          <p:nvPr/>
        </p:nvSpPr>
        <p:spPr>
          <a:xfrm xmlns:a="http://schemas.openxmlformats.org/drawingml/2006/main">
            <a:off x="7543800" y="609600"/>
            <a:ext cx="4095750" cy="1619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375" b="1">
                <a:solidFill>
                  <a:srgbClr val="172D51"/>
                </a:solidFill>
                <a:latin typeface="Poppins"/>
                <a:ea typeface="Poppins"/>
                <a:cs typeface="Poppins"/>
              </a:defRPr>
            </a:pPr>
            <a:r>
              <a:rPr sz="3375" b="1">
                <a:solidFill>
                  <a:srgbClr val="172D51"/>
                </a:solidFill>
                <a:latin typeface="Poppins"/>
                <a:ea typeface="Poppins"/>
                <a:cs typeface="Poppins"/>
              </a:rPr>
              <a:t>More people</a:t>
            </a:r>
          </a:p>
          <a:p xmlns:a="http://schemas.openxmlformats.org/drawingml/2006/main">
            <a:pPr algn="l">
              <a:defRPr sz="3375" b="1">
                <a:solidFill>
                  <a:srgbClr val="172D51"/>
                </a:solidFill>
                <a:latin typeface="Poppins"/>
                <a:ea typeface="Poppins"/>
                <a:cs typeface="Poppins"/>
              </a:defRPr>
            </a:pPr>
            <a:r>
              <a:rPr sz="3375" b="1">
                <a:solidFill>
                  <a:srgbClr val="172D51"/>
                </a:solidFill>
                <a:latin typeface="Poppins"/>
                <a:ea typeface="Poppins"/>
                <a:cs typeface="Poppins"/>
              </a:rPr>
              <a:t>behind your cause</a:t>
            </a:r>
          </a:p>
        </p:txBody>
      </p:sp>
      <p:sp>
        <p:nvSpPr>
          <p:cNvPr id="3" name="text-57">
            <a:extLst xmlns:a="http://schemas.openxmlformats.org/drawingml/2006/main">
              <a:ext uri="{FF2B5EF4-FFF2-40B4-BE49-F238E27FC236}">
                <a16:creationId xmlns:a16="http://schemas.microsoft.com/office/drawing/2014/main" id="{CCFFBBD8-0165-4064-B803-488C82D4F782}"/>
              </a:ext>
            </a:extLst>
          </p:cNvPr>
          <p:cNvSpPr>
            <a:spLocks xmlns:a="http://schemas.openxmlformats.org/drawingml/2006/main" noGrp="1"/>
          </p:cNvSpPr>
          <p:nvPr/>
        </p:nvSpPr>
        <p:spPr>
          <a:xfrm xmlns:a="http://schemas.openxmlformats.org/drawingml/2006/main">
            <a:off x="7543800" y="2867025"/>
            <a:ext cx="4038600"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248C2"/>
                </a:solidFill>
                <a:latin typeface="Poppins"/>
                <a:ea typeface="Poppins"/>
                <a:cs typeface="Poppins"/>
              </a:defRPr>
            </a:pPr>
            <a:r>
              <a:rPr sz="2100" b="1">
                <a:solidFill>
                  <a:srgbClr val="1248C2"/>
                </a:solidFill>
                <a:latin typeface="Poppins"/>
                <a:ea typeface="Poppins"/>
                <a:cs typeface="Poppins"/>
              </a:rPr>
              <a:t>Shared campaigns</a:t>
            </a:r>
          </a:p>
        </p:txBody>
      </p:sp>
      <p:sp>
        <p:nvSpPr>
          <p:cNvPr id="4" name="text-58">
            <a:extLst xmlns:a="http://schemas.openxmlformats.org/drawingml/2006/main">
              <a:ext uri="{FF2B5EF4-FFF2-40B4-BE49-F238E27FC236}">
                <a16:creationId xmlns:a16="http://schemas.microsoft.com/office/drawing/2014/main" id="{254F25D4-68B7-4C96-9D24-B77D990988C4}"/>
              </a:ext>
            </a:extLst>
          </p:cNvPr>
          <p:cNvSpPr>
            <a:spLocks xmlns:a="http://schemas.openxmlformats.org/drawingml/2006/main" noGrp="1"/>
          </p:cNvSpPr>
          <p:nvPr/>
        </p:nvSpPr>
        <p:spPr>
          <a:xfrm xmlns:a="http://schemas.openxmlformats.org/drawingml/2006/main">
            <a:off x="7543800" y="3362325"/>
            <a:ext cx="4048125"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Stories that introduce your animals</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and explain what they need.</a:t>
            </a:r>
          </a:p>
        </p:txBody>
      </p:sp>
      <p:sp>
        <p:nvSpPr>
          <p:cNvPr id="5" name="text-59">
            <a:extLst xmlns:a="http://schemas.openxmlformats.org/drawingml/2006/main">
              <a:ext uri="{FF2B5EF4-FFF2-40B4-BE49-F238E27FC236}">
                <a16:creationId xmlns:a16="http://schemas.microsoft.com/office/drawing/2014/main" id="{92FB187B-3D67-4239-B84A-F4C397D83DBC}"/>
              </a:ext>
            </a:extLst>
          </p:cNvPr>
          <p:cNvSpPr>
            <a:spLocks xmlns:a="http://schemas.openxmlformats.org/drawingml/2006/main" noGrp="1"/>
          </p:cNvSpPr>
          <p:nvPr/>
        </p:nvSpPr>
        <p:spPr>
          <a:xfrm xmlns:a="http://schemas.openxmlformats.org/drawingml/2006/main">
            <a:off x="7543800" y="4486275"/>
            <a:ext cx="4048125"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Events with a purpose</a:t>
            </a:r>
          </a:p>
        </p:txBody>
      </p:sp>
      <p:sp>
        <p:nvSpPr>
          <p:cNvPr id="6" name="text-60">
            <a:extLst xmlns:a="http://schemas.openxmlformats.org/drawingml/2006/main">
              <a:ext uri="{FF2B5EF4-FFF2-40B4-BE49-F238E27FC236}">
                <a16:creationId xmlns:a16="http://schemas.microsoft.com/office/drawing/2014/main" id="{EEDB9626-B427-4290-981E-8AC43B3B4B54}"/>
              </a:ext>
            </a:extLst>
          </p:cNvPr>
          <p:cNvSpPr>
            <a:spLocks xmlns:a="http://schemas.openxmlformats.org/drawingml/2006/main" noGrp="1"/>
          </p:cNvSpPr>
          <p:nvPr/>
        </p:nvSpPr>
        <p:spPr>
          <a:xfrm xmlns:a="http://schemas.openxmlformats.org/drawingml/2006/main">
            <a:off x="7543800" y="4991100"/>
            <a:ext cx="4048125" cy="8667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Adoption days and focused</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supply drives, planned together.</a:t>
            </a:r>
          </a:p>
        </p:txBody>
      </p:sp>
      <p:sp>
        <p:nvSpPr>
          <p:cNvPr id="7" name="text-61">
            <a:extLst xmlns:a="http://schemas.openxmlformats.org/drawingml/2006/main">
              <a:ext uri="{FF2B5EF4-FFF2-40B4-BE49-F238E27FC236}">
                <a16:creationId xmlns:a16="http://schemas.microsoft.com/office/drawing/2014/main" id="{39A58A35-6BD5-4191-B817-ED6D0E3A4426}"/>
              </a:ext>
            </a:extLst>
          </p:cNvPr>
          <p:cNvSpPr>
            <a:spLocks xmlns:a="http://schemas.openxmlformats.org/drawingml/2006/main" noGrp="1"/>
          </p:cNvSpPr>
          <p:nvPr/>
        </p:nvSpPr>
        <p:spPr>
          <a:xfrm xmlns:a="http://schemas.openxmlformats.org/drawingml/2006/main">
            <a:off x="7543800" y="6067425"/>
            <a:ext cx="4048125" cy="4857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275" b="0">
                <a:solidFill>
                  <a:srgbClr val="5B6A80"/>
                </a:solidFill>
                <a:latin typeface="Poppins"/>
                <a:ea typeface="Poppins"/>
                <a:cs typeface="Poppins"/>
              </a:defRPr>
            </a:pPr>
            <a:r>
              <a:rPr sz="1275" b="0">
                <a:solidFill>
                  <a:srgbClr val="5B6A80"/>
                </a:solidFill>
                <a:latin typeface="Poppins"/>
                <a:ea typeface="Poppins"/>
                <a:cs typeface="Poppins"/>
              </a:rPr>
              <a:t>Each campaign starts with a clear request.</a:t>
            </a:r>
          </a:p>
        </p:txBody>
      </p:sp>
    </p:spTree>
    <p:extLst>
      <p:ext uri="{BB962C8B-B14F-4D97-AF65-F5344CB8AC3E}">
        <p14:creationId xmlns:p14="http://schemas.microsoft.com/office/powerpoint/2010/main" val="1073508338"/>
      </p:ext>
    </p:extLst>
  </p:cSld>
</p:sld>
</file>

<file path=ppt/slides/slide9.xml><?xml version="1.0" encoding="utf-8"?>
<p:sld xmlns:p="http://schemas.openxmlformats.org/presentationml/2006/main">
  <p:cSld>
    <p:bg>
      <p:bgPr>
        <a:solidFill xmlns:a="http://schemas.openxmlformats.org/drawingml/2006/main">
          <a:srgbClr val="1248C2"/>
        </a:solidFill>
      </p:bgPr>
    </p:bg>
    <p:spTree>
      <p:nvGrpSpPr>
        <p:cNvPr id="1" name=""/>
        <p:cNvGrpSpPr/>
        <p:nvPr/>
      </p:nvGrpSpPr>
      <p:grpSpPr>
        <a:xfrm xmlns:a="http://schemas.openxmlformats.org/drawingml/2006/main"/>
      </p:grpSpPr>
      <p:sp>
        <p:nvSpPr>
          <p:cNvPr id="8" name="text-62">
            <a:extLst xmlns:a="http://schemas.openxmlformats.org/drawingml/2006/main">
              <a:ext uri="{FF2B5EF4-FFF2-40B4-BE49-F238E27FC236}">
                <a16:creationId xmlns:a16="http://schemas.microsoft.com/office/drawing/2014/main" id="{0D9817FA-3B10-4533-B75A-C1E811BEE27E}"/>
              </a:ext>
            </a:extLst>
          </p:cNvPr>
          <p:cNvSpPr>
            <a:spLocks xmlns:a="http://schemas.openxmlformats.org/drawingml/2006/main" noGrp="1"/>
          </p:cNvSpPr>
          <p:nvPr/>
        </p:nvSpPr>
        <p:spPr>
          <a:xfrm xmlns:a="http://schemas.openxmlformats.org/drawingml/2006/main">
            <a:off x="609600" y="762000"/>
            <a:ext cx="10477500" cy="1285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7200" b="1">
                <a:solidFill>
                  <a:srgbClr val="FFFFFF"/>
                </a:solidFill>
                <a:latin typeface="Poppins"/>
                <a:ea typeface="Poppins"/>
                <a:cs typeface="Poppins"/>
              </a:defRPr>
            </a:pPr>
            <a:r>
              <a:rPr sz="7200" b="1">
                <a:solidFill>
                  <a:srgbClr val="FFFFFF"/>
                </a:solidFill>
                <a:latin typeface="Poppins"/>
                <a:ea typeface="Poppins"/>
                <a:cs typeface="Poppins"/>
              </a:rPr>
              <a:t>Free to join</a:t>
            </a:r>
          </a:p>
        </p:txBody>
      </p:sp>
      <p:sp>
        <p:nvSpPr>
          <p:cNvPr id="2" name="text-63">
            <a:extLst xmlns:a="http://schemas.openxmlformats.org/drawingml/2006/main">
              <a:ext uri="{FF2B5EF4-FFF2-40B4-BE49-F238E27FC236}">
                <a16:creationId xmlns:a16="http://schemas.microsoft.com/office/drawing/2014/main" id="{D6F08C0B-6CB3-4F12-8CDC-C3AA7605839C}"/>
              </a:ext>
            </a:extLst>
          </p:cNvPr>
          <p:cNvSpPr>
            <a:spLocks xmlns:a="http://schemas.openxmlformats.org/drawingml/2006/main" noGrp="1"/>
          </p:cNvSpPr>
          <p:nvPr/>
        </p:nvSpPr>
        <p:spPr>
          <a:xfrm xmlns:a="http://schemas.openxmlformats.org/drawingml/2006/main">
            <a:off x="609600" y="2286000"/>
            <a:ext cx="1066800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700" b="0">
                <a:solidFill>
                  <a:srgbClr val="DFE8FC"/>
                </a:solidFill>
                <a:latin typeface="Poppins"/>
                <a:ea typeface="Poppins"/>
                <a:cs typeface="Poppins"/>
              </a:defRPr>
            </a:pPr>
            <a:r>
              <a:rPr sz="2700" b="0">
                <a:solidFill>
                  <a:srgbClr val="DFE8FC"/>
                </a:solidFill>
                <a:latin typeface="Poppins"/>
                <a:ea typeface="Poppins"/>
                <a:cs typeface="Poppins"/>
              </a:rPr>
              <a:t>A partnership for your mission</a:t>
            </a:r>
          </a:p>
        </p:txBody>
      </p:sp>
      <p:sp>
        <p:nvSpPr>
          <p:cNvPr id="3" name="text-64">
            <a:extLst xmlns:a="http://schemas.openxmlformats.org/drawingml/2006/main">
              <a:ext uri="{FF2B5EF4-FFF2-40B4-BE49-F238E27FC236}">
                <a16:creationId xmlns:a16="http://schemas.microsoft.com/office/drawing/2014/main" id="{B8EF2CEB-DA9E-415D-8227-E9304E09797E}"/>
              </a:ext>
            </a:extLst>
          </p:cNvPr>
          <p:cNvSpPr>
            <a:spLocks xmlns:a="http://schemas.openxmlformats.org/drawingml/2006/main" noGrp="1"/>
          </p:cNvSpPr>
          <p:nvPr/>
        </p:nvSpPr>
        <p:spPr>
          <a:xfrm xmlns:a="http://schemas.openxmlformats.org/drawingml/2006/main">
            <a:off x="609600" y="3752850"/>
            <a:ext cx="10287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775" b="1">
                <a:solidFill>
                  <a:srgbClr val="FFFFFF"/>
                </a:solidFill>
                <a:latin typeface="Poppins"/>
                <a:ea typeface="Poppins"/>
                <a:cs typeface="Poppins"/>
              </a:defRPr>
            </a:pPr>
            <a:r>
              <a:rPr sz="2775" b="1">
                <a:solidFill>
                  <a:srgbClr val="FFFFFF"/>
                </a:solidFill>
                <a:latin typeface="Poppins"/>
                <a:ea typeface="Poppins"/>
                <a:cs typeface="Poppins"/>
              </a:rPr>
              <a:t>No membership fee</a:t>
            </a:r>
          </a:p>
        </p:txBody>
      </p:sp>
      <p:sp>
        <p:nvSpPr>
          <p:cNvPr id="4" name="text-65">
            <a:extLst xmlns:a="http://schemas.openxmlformats.org/drawingml/2006/main">
              <a:ext uri="{FF2B5EF4-FFF2-40B4-BE49-F238E27FC236}">
                <a16:creationId xmlns:a16="http://schemas.microsoft.com/office/drawing/2014/main" id="{12727703-1CEE-491C-8F35-17F2020E1E8C}"/>
              </a:ext>
            </a:extLst>
          </p:cNvPr>
          <p:cNvSpPr>
            <a:spLocks xmlns:a="http://schemas.openxmlformats.org/drawingml/2006/main" noGrp="1"/>
          </p:cNvSpPr>
          <p:nvPr/>
        </p:nvSpPr>
        <p:spPr>
          <a:xfrm xmlns:a="http://schemas.openxmlformats.org/drawingml/2006/main">
            <a:off x="609600" y="4438650"/>
            <a:ext cx="10287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775" b="1">
                <a:solidFill>
                  <a:srgbClr val="FFFFFF"/>
                </a:solidFill>
                <a:latin typeface="Poppins"/>
                <a:ea typeface="Poppins"/>
                <a:cs typeface="Poppins"/>
              </a:defRPr>
            </a:pPr>
            <a:r>
              <a:rPr sz="2775" b="1">
                <a:solidFill>
                  <a:srgbClr val="FFFFFF"/>
                </a:solidFill>
                <a:latin typeface="Poppins"/>
                <a:ea typeface="Poppins"/>
                <a:cs typeface="Poppins"/>
              </a:rPr>
              <a:t>No subscription fee</a:t>
            </a:r>
          </a:p>
        </p:txBody>
      </p:sp>
      <p:sp>
        <p:nvSpPr>
          <p:cNvPr id="5" name="text-66">
            <a:extLst xmlns:a="http://schemas.openxmlformats.org/drawingml/2006/main">
              <a:ext uri="{FF2B5EF4-FFF2-40B4-BE49-F238E27FC236}">
                <a16:creationId xmlns:a16="http://schemas.microsoft.com/office/drawing/2014/main" id="{1DBC5B78-BA1F-4702-88F7-FF67A19B1BA6}"/>
              </a:ext>
            </a:extLst>
          </p:cNvPr>
          <p:cNvSpPr>
            <a:spLocks xmlns:a="http://schemas.openxmlformats.org/drawingml/2006/main" noGrp="1"/>
          </p:cNvSpPr>
          <p:nvPr/>
        </p:nvSpPr>
        <p:spPr>
          <a:xfrm xmlns:a="http://schemas.openxmlformats.org/drawingml/2006/main">
            <a:off x="609600" y="5124450"/>
            <a:ext cx="106680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775" b="1">
                <a:solidFill>
                  <a:srgbClr val="FFFFFF"/>
                </a:solidFill>
                <a:latin typeface="Poppins"/>
                <a:ea typeface="Poppins"/>
                <a:cs typeface="Poppins"/>
              </a:defRPr>
            </a:pPr>
            <a:r>
              <a:rPr sz="2775" b="1">
                <a:solidFill>
                  <a:srgbClr val="FFFFFF"/>
                </a:solidFill>
                <a:latin typeface="Poppins"/>
                <a:ea typeface="Poppins"/>
                <a:cs typeface="Poppins"/>
              </a:rPr>
              <a:t>No commissions charged to your organization</a:t>
            </a:r>
          </a:p>
        </p:txBody>
      </p:sp>
      <p:sp>
        <p:nvSpPr>
          <p:cNvPr id="6" name="text-67">
            <a:extLst xmlns:a="http://schemas.openxmlformats.org/drawingml/2006/main">
              <a:ext uri="{FF2B5EF4-FFF2-40B4-BE49-F238E27FC236}">
                <a16:creationId xmlns:a16="http://schemas.microsoft.com/office/drawing/2014/main" id="{9B46287B-59D9-454D-A8BD-728AA3DE56C3}"/>
              </a:ext>
            </a:extLst>
          </p:cNvPr>
          <p:cNvSpPr>
            <a:spLocks xmlns:a="http://schemas.openxmlformats.org/drawingml/2006/main" noGrp="1"/>
          </p:cNvSpPr>
          <p:nvPr/>
        </p:nvSpPr>
        <p:spPr>
          <a:xfrm xmlns:a="http://schemas.openxmlformats.org/drawingml/2006/main">
            <a:off x="609600" y="6229350"/>
            <a:ext cx="10382250" cy="3048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350" b="0">
                <a:solidFill>
                  <a:srgbClr val="DFE8FC"/>
                </a:solidFill>
                <a:latin typeface="Poppins"/>
                <a:ea typeface="Poppins"/>
                <a:cs typeface="Poppins"/>
              </a:defRPr>
            </a:pPr>
            <a:r>
              <a:rPr sz="1350" b="0">
                <a:solidFill>
                  <a:srgbClr val="DFE8FC"/>
                </a:solidFill>
                <a:latin typeface="Poppins"/>
                <a:ea typeface="Poppins"/>
                <a:cs typeface="Poppins"/>
              </a:rPr>
              <a:t>Ordinary product, service and delivery charges are separate.</a:t>
            </a:r>
          </a:p>
        </p:txBody>
      </p:sp>
      <p:sp>
        <p:nvSpPr>
          <p:cNvPr id="7" name="text-68">
            <a:extLst xmlns:a="http://schemas.openxmlformats.org/drawingml/2006/main">
              <a:ext uri="{FF2B5EF4-FFF2-40B4-BE49-F238E27FC236}">
                <a16:creationId xmlns:a16="http://schemas.microsoft.com/office/drawing/2014/main" id="{A5428BD2-9AC8-4033-B276-560EF61611A2}"/>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D8E4FC"/>
                </a:solidFill>
                <a:latin typeface="Poppins"/>
                <a:ea typeface="Poppins"/>
                <a:cs typeface="Poppins"/>
              </a:defRPr>
            </a:pPr>
            <a:r>
              <a:rPr sz="1125" b="0">
                <a:solidFill>
                  <a:srgbClr val="D8E4FC"/>
                </a:solidFill>
                <a:latin typeface="Poppins"/>
                <a:ea typeface="Poppins"/>
                <a:cs typeface="Poppins"/>
              </a:rPr>
              <a:t>09</a:t>
            </a:r>
          </a:p>
        </p:txBody>
      </p:sp>
    </p:spTree>
    <p:extLst>
      <p:ext uri="{BB962C8B-B14F-4D97-AF65-F5344CB8AC3E}">
        <p14:creationId xmlns:p14="http://schemas.microsoft.com/office/powerpoint/2010/main" val="2069806163"/>
      </p:ext>
    </p:extLst>
  </p:cSld>
</p:sld>
</file>

<file path=ppt/slides/slide10.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text-69">
            <a:extLst xmlns:a="http://schemas.openxmlformats.org/drawingml/2006/main">
              <a:ext uri="{FF2B5EF4-FFF2-40B4-BE49-F238E27FC236}">
                <a16:creationId xmlns:a16="http://schemas.microsoft.com/office/drawing/2014/main" id="{BAA13DB4-7B2F-4585-B433-EA23C82D54C7}"/>
              </a:ext>
            </a:extLst>
          </p:cNvPr>
          <p:cNvSpPr>
            <a:spLocks xmlns:a="http://schemas.openxmlformats.org/drawingml/2006/main" noGrp="1"/>
          </p:cNvSpPr>
          <p:nvPr/>
        </p:nvSpPr>
        <p:spPr>
          <a:xfrm xmlns:a="http://schemas.openxmlformats.org/drawingml/2006/main">
            <a:off x="609600" y="600075"/>
            <a:ext cx="10287000" cy="1200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3750" b="1">
                <a:solidFill>
                  <a:srgbClr val="172D51"/>
                </a:solidFill>
                <a:latin typeface="Poppins"/>
                <a:ea typeface="Poppins"/>
                <a:cs typeface="Poppins"/>
              </a:defRPr>
            </a:pPr>
            <a:r>
              <a:rPr sz="3750" b="1">
                <a:solidFill>
                  <a:srgbClr val="172D51"/>
                </a:solidFill>
                <a:latin typeface="Poppins"/>
                <a:ea typeface="Poppins"/>
                <a:cs typeface="Poppins"/>
              </a:rPr>
              <a:t>A simple, shared commitment</a:t>
            </a:r>
          </a:p>
        </p:txBody>
      </p:sp>
      <p:sp>
        <p:nvSpPr>
          <p:cNvPr id="2" name="text-70">
            <a:extLst xmlns:a="http://schemas.openxmlformats.org/drawingml/2006/main">
              <a:ext uri="{FF2B5EF4-FFF2-40B4-BE49-F238E27FC236}">
                <a16:creationId xmlns:a16="http://schemas.microsoft.com/office/drawing/2014/main" id="{C5A67E37-92E0-4300-9025-F0A632C49D0E}"/>
              </a:ext>
            </a:extLst>
          </p:cNvPr>
          <p:cNvSpPr>
            <a:spLocks xmlns:a="http://schemas.openxmlformats.org/drawingml/2006/main" noGrp="1"/>
          </p:cNvSpPr>
          <p:nvPr/>
        </p:nvSpPr>
        <p:spPr>
          <a:xfrm xmlns:a="http://schemas.openxmlformats.org/drawingml/2006/main">
            <a:off x="609600" y="2219325"/>
            <a:ext cx="501015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400" b="1">
                <a:solidFill>
                  <a:srgbClr val="1248C2"/>
                </a:solidFill>
                <a:latin typeface="Poppins"/>
                <a:ea typeface="Poppins"/>
                <a:cs typeface="Poppins"/>
              </a:defRPr>
            </a:pPr>
            <a:r>
              <a:rPr sz="2400" b="1">
                <a:solidFill>
                  <a:srgbClr val="1248C2"/>
                </a:solidFill>
                <a:latin typeface="Poppins"/>
                <a:ea typeface="Poppins"/>
                <a:cs typeface="Poppins"/>
              </a:rPr>
              <a:t>Barkiva provides</a:t>
            </a:r>
          </a:p>
        </p:txBody>
      </p:sp>
      <p:sp>
        <p:nvSpPr>
          <p:cNvPr id="3" name="text-71">
            <a:extLst xmlns:a="http://schemas.openxmlformats.org/drawingml/2006/main">
              <a:ext uri="{FF2B5EF4-FFF2-40B4-BE49-F238E27FC236}">
                <a16:creationId xmlns:a16="http://schemas.microsoft.com/office/drawing/2014/main" id="{E6A1644E-2B9B-48BD-956B-9015632E6776}"/>
              </a:ext>
            </a:extLst>
          </p:cNvPr>
          <p:cNvSpPr>
            <a:spLocks xmlns:a="http://schemas.openxmlformats.org/drawingml/2006/main" noGrp="1"/>
          </p:cNvSpPr>
          <p:nvPr/>
        </p:nvSpPr>
        <p:spPr>
          <a:xfrm xmlns:a="http://schemas.openxmlformats.org/drawingml/2006/main">
            <a:off x="609600" y="3067050"/>
            <a:ext cx="5105400" cy="2095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Help setting up your profile and needs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Promotion of your animals and stories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Partner materials with your QR code</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Support for agreed launch activities</a:t>
            </a:r>
          </a:p>
        </p:txBody>
      </p:sp>
      <p:sp>
        <p:nvSpPr>
          <p:cNvPr id="4" name="text-72">
            <a:extLst xmlns:a="http://schemas.openxmlformats.org/drawingml/2006/main">
              <a:ext uri="{FF2B5EF4-FFF2-40B4-BE49-F238E27FC236}">
                <a16:creationId xmlns:a16="http://schemas.microsoft.com/office/drawing/2014/main" id="{89D7EBDD-FD7B-4AF4-907C-F37A66A0C71B}"/>
              </a:ext>
            </a:extLst>
          </p:cNvPr>
          <p:cNvSpPr>
            <a:spLocks xmlns:a="http://schemas.openxmlformats.org/drawingml/2006/main" noGrp="1"/>
          </p:cNvSpPr>
          <p:nvPr/>
        </p:nvSpPr>
        <p:spPr>
          <a:xfrm xmlns:a="http://schemas.openxmlformats.org/drawingml/2006/main">
            <a:off x="6610350" y="2219325"/>
            <a:ext cx="4972050" cy="819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400" b="1">
                <a:solidFill>
                  <a:srgbClr val="172D51"/>
                </a:solidFill>
                <a:latin typeface="Poppins"/>
                <a:ea typeface="Poppins"/>
                <a:cs typeface="Poppins"/>
              </a:defRPr>
            </a:pPr>
            <a:r>
              <a:rPr sz="2400" b="1">
                <a:solidFill>
                  <a:srgbClr val="172D51"/>
                </a:solidFill>
                <a:latin typeface="Poppins"/>
                <a:ea typeface="Poppins"/>
                <a:cs typeface="Poppins"/>
              </a:rPr>
              <a:t>Your organization contributes</a:t>
            </a:r>
          </a:p>
        </p:txBody>
      </p:sp>
      <p:sp>
        <p:nvSpPr>
          <p:cNvPr id="5" name="text-73">
            <a:extLst xmlns:a="http://schemas.openxmlformats.org/drawingml/2006/main">
              <a:ext uri="{FF2B5EF4-FFF2-40B4-BE49-F238E27FC236}">
                <a16:creationId xmlns:a16="http://schemas.microsoft.com/office/drawing/2014/main" id="{10A7F7C2-25ED-424F-8CF8-36DD7C27FB0D}"/>
              </a:ext>
            </a:extLst>
          </p:cNvPr>
          <p:cNvSpPr>
            <a:spLocks xmlns:a="http://schemas.openxmlformats.org/drawingml/2006/main" noGrp="1"/>
          </p:cNvSpPr>
          <p:nvPr/>
        </p:nvSpPr>
        <p:spPr>
          <a:xfrm xmlns:a="http://schemas.openxmlformats.org/drawingml/2006/main">
            <a:off x="6610350" y="3067050"/>
            <a:ext cx="4972050" cy="2095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Current pet profiles and needs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Responses to adoption enquiries</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Recommendations to your community</a:t>
            </a:r>
          </a:p>
          <a:p xmlns:a="http://schemas.openxmlformats.org/drawingml/2006/main">
            <a:pPr algn="l">
              <a:defRPr sz="1800" b="0">
                <a:solidFill>
                  <a:srgbClr val="5B6A80"/>
                </a:solidFill>
                <a:latin typeface="Poppins"/>
                <a:ea typeface="Poppins"/>
                <a:cs typeface="Poppins"/>
              </a:defRPr>
            </a:pPr>
            <a:r>
              <a:rPr sz="1800" b="0">
                <a:solidFill>
                  <a:srgbClr val="5B6A80"/>
                </a:solidFill>
                <a:latin typeface="Poppins"/>
                <a:ea typeface="Poppins"/>
                <a:cs typeface="Poppins"/>
              </a:rPr>
              <a:t>Visible Barkiva partner materials</a:t>
            </a:r>
          </a:p>
        </p:txBody>
      </p:sp>
      <p:sp>
        <p:nvSpPr>
          <p:cNvPr id="6" name="text-74">
            <a:extLst xmlns:a="http://schemas.openxmlformats.org/drawingml/2006/main">
              <a:ext uri="{FF2B5EF4-FFF2-40B4-BE49-F238E27FC236}">
                <a16:creationId xmlns:a16="http://schemas.microsoft.com/office/drawing/2014/main" id="{31244731-D2F9-48F4-AC8C-65E75585CF5A}"/>
              </a:ext>
            </a:extLst>
          </p:cNvPr>
          <p:cNvSpPr>
            <a:spLocks xmlns:a="http://schemas.openxmlformats.org/drawingml/2006/main" noGrp="1"/>
          </p:cNvSpPr>
          <p:nvPr/>
        </p:nvSpPr>
        <p:spPr>
          <a:xfrm xmlns:a="http://schemas.openxmlformats.org/drawingml/2006/main">
            <a:off x="609600" y="5895975"/>
            <a:ext cx="10382250"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725" b="1">
                <a:solidFill>
                  <a:srgbClr val="1248C2"/>
                </a:solidFill>
                <a:latin typeface="Poppins"/>
                <a:ea typeface="Poppins"/>
                <a:cs typeface="Poppins"/>
              </a:defRPr>
            </a:pPr>
            <a:r>
              <a:rPr sz="1725" b="1">
                <a:solidFill>
                  <a:srgbClr val="1248C2"/>
                </a:solidFill>
                <a:latin typeface="Poppins"/>
                <a:ea typeface="Poppins"/>
                <a:cs typeface="Poppins"/>
              </a:rPr>
              <a:t>Your QR code leads people to your animals, your needs and your story.</a:t>
            </a:r>
          </a:p>
        </p:txBody>
      </p:sp>
      <p:sp>
        <p:nvSpPr>
          <p:cNvPr id="7" name="text-75">
            <a:extLst xmlns:a="http://schemas.openxmlformats.org/drawingml/2006/main">
              <a:ext uri="{FF2B5EF4-FFF2-40B4-BE49-F238E27FC236}">
                <a16:creationId xmlns:a16="http://schemas.microsoft.com/office/drawing/2014/main" id="{9957732B-49DC-448A-A5A2-FF79F19954A7}"/>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10</a:t>
            </a:r>
          </a:p>
        </p:txBody>
      </p:sp>
    </p:spTree>
    <p:extLst>
      <p:ext uri="{BB962C8B-B14F-4D97-AF65-F5344CB8AC3E}">
        <p14:creationId xmlns:p14="http://schemas.microsoft.com/office/powerpoint/2010/main" val="75222145"/>
      </p:ext>
    </p:extLst>
  </p:cSld>
</p:sld>
</file>

<file path=ppt/slides/slide11.xml><?xml version="1.0" encoding="utf-8"?>
<p:sld xmlns:p="http://schemas.openxmlformats.org/presentationml/2006/main">
  <p:cSld>
    <p:bg>
      <p:bgPr>
        <a:solidFill xmlns:a="http://schemas.openxmlformats.org/drawingml/2006/main">
          <a:srgbClr val="F5F3EE"/>
        </a:solidFill>
      </p:bgPr>
    </p:bg>
    <p:spTree>
      <p:nvGrpSpPr>
        <p:cNvPr id="1" name=""/>
        <p:cNvGrpSpPr/>
        <p:nvPr/>
      </p:nvGrpSpPr>
      <p:grpSpPr>
        <a:xfrm xmlns:a="http://schemas.openxmlformats.org/drawingml/2006/main"/>
      </p:grpSpPr>
      <p:sp>
        <p:nvSpPr>
          <p:cNvPr id="17" name="text-76">
            <a:extLst xmlns:a="http://schemas.openxmlformats.org/drawingml/2006/main">
              <a:ext uri="{FF2B5EF4-FFF2-40B4-BE49-F238E27FC236}">
                <a16:creationId xmlns:a16="http://schemas.microsoft.com/office/drawing/2014/main" id="{8BF8831D-8DE6-41B6-93C5-FE41D00E809F}"/>
              </a:ext>
            </a:extLst>
          </p:cNvPr>
          <p:cNvSpPr>
            <a:spLocks xmlns:a="http://schemas.openxmlformats.org/drawingml/2006/main" noGrp="1"/>
          </p:cNvSpPr>
          <p:nvPr/>
        </p:nvSpPr>
        <p:spPr>
          <a:xfrm xmlns:a="http://schemas.openxmlformats.org/drawingml/2006/main">
            <a:off x="609600" y="609600"/>
            <a:ext cx="9906000" cy="790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4200" b="1">
                <a:solidFill>
                  <a:srgbClr val="172D51"/>
                </a:solidFill>
                <a:latin typeface="Poppins"/>
                <a:ea typeface="Poppins"/>
                <a:cs typeface="Poppins"/>
              </a:defRPr>
            </a:pPr>
            <a:r>
              <a:rPr sz="4200" b="1">
                <a:solidFill>
                  <a:srgbClr val="172D51"/>
                </a:solidFill>
                <a:latin typeface="Poppins"/>
                <a:ea typeface="Poppins"/>
                <a:cs typeface="Poppins"/>
              </a:rPr>
              <a:t>Getting started</a:t>
            </a:r>
          </a:p>
        </p:txBody>
      </p:sp>
      <p:sp>
        <p:nvSpPr>
          <p:cNvPr id="2" name="text-77">
            <a:extLst xmlns:a="http://schemas.openxmlformats.org/drawingml/2006/main">
              <a:ext uri="{FF2B5EF4-FFF2-40B4-BE49-F238E27FC236}">
                <a16:creationId xmlns:a16="http://schemas.microsoft.com/office/drawing/2014/main" id="{5EC27E31-72D2-4C96-A410-56AC5E301ACC}"/>
              </a:ext>
            </a:extLst>
          </p:cNvPr>
          <p:cNvSpPr>
            <a:spLocks xmlns:a="http://schemas.openxmlformats.org/drawingml/2006/main" noGrp="1"/>
          </p:cNvSpPr>
          <p:nvPr/>
        </p:nvSpPr>
        <p:spPr>
          <a:xfrm xmlns:a="http://schemas.openxmlformats.org/drawingml/2006/main">
            <a:off x="609600" y="1600200"/>
            <a:ext cx="10477500" cy="6477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0">
                <a:solidFill>
                  <a:srgbClr val="5B6A80"/>
                </a:solidFill>
                <a:latin typeface="Poppins"/>
                <a:ea typeface="Poppins"/>
                <a:cs typeface="Poppins"/>
              </a:defRPr>
            </a:pPr>
            <a:r>
              <a:rPr sz="2025" b="0">
                <a:solidFill>
                  <a:srgbClr val="5B6A80"/>
                </a:solidFill>
                <a:latin typeface="Poppins"/>
                <a:ea typeface="Poppins"/>
                <a:cs typeface="Poppins"/>
              </a:rPr>
              <a:t>We help you prepare the first profile, pets and needs.</a:t>
            </a:r>
          </a:p>
        </p:txBody>
      </p:sp>
      <p:sp>
        <p:nvSpPr>
          <p:cNvPr id="3" name="text-78">
            <a:extLst xmlns:a="http://schemas.openxmlformats.org/drawingml/2006/main">
              <a:ext uri="{FF2B5EF4-FFF2-40B4-BE49-F238E27FC236}">
                <a16:creationId xmlns:a16="http://schemas.microsoft.com/office/drawing/2014/main" id="{ABD0AE0B-E5E9-4DB4-9F0B-93B07AE97C96}"/>
              </a:ext>
            </a:extLst>
          </p:cNvPr>
          <p:cNvSpPr>
            <a:spLocks xmlns:a="http://schemas.openxmlformats.org/drawingml/2006/main" noGrp="1"/>
          </p:cNvSpPr>
          <p:nvPr/>
        </p:nvSpPr>
        <p:spPr>
          <a:xfrm xmlns:a="http://schemas.openxmlformats.org/drawingml/2006/main">
            <a:off x="609600" y="2676525"/>
            <a:ext cx="6381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248C2"/>
                </a:solidFill>
                <a:latin typeface="Poppins"/>
                <a:ea typeface="Poppins"/>
                <a:cs typeface="Poppins"/>
              </a:defRPr>
            </a:pPr>
            <a:r>
              <a:rPr sz="2025" b="1">
                <a:solidFill>
                  <a:srgbClr val="1248C2"/>
                </a:solidFill>
                <a:latin typeface="Poppins"/>
                <a:ea typeface="Poppins"/>
                <a:cs typeface="Poppins"/>
              </a:rPr>
              <a:t>01</a:t>
            </a:r>
          </a:p>
        </p:txBody>
      </p:sp>
      <p:sp>
        <p:nvSpPr>
          <p:cNvPr id="4" name="text-79">
            <a:extLst xmlns:a="http://schemas.openxmlformats.org/drawingml/2006/main">
              <a:ext uri="{FF2B5EF4-FFF2-40B4-BE49-F238E27FC236}">
                <a16:creationId xmlns:a16="http://schemas.microsoft.com/office/drawing/2014/main" id="{B55E16FF-A8E9-43D2-BC83-958A533C7F79}"/>
              </a:ext>
            </a:extLst>
          </p:cNvPr>
          <p:cNvSpPr>
            <a:spLocks xmlns:a="http://schemas.openxmlformats.org/drawingml/2006/main" noGrp="1"/>
          </p:cNvSpPr>
          <p:nvPr/>
        </p:nvSpPr>
        <p:spPr>
          <a:xfrm xmlns:a="http://schemas.openxmlformats.org/drawingml/2006/main">
            <a:off x="1543050" y="2676525"/>
            <a:ext cx="39624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Meet your team</a:t>
            </a:r>
          </a:p>
        </p:txBody>
      </p:sp>
      <p:sp>
        <p:nvSpPr>
          <p:cNvPr id="5" name="text-80">
            <a:extLst xmlns:a="http://schemas.openxmlformats.org/drawingml/2006/main">
              <a:ext uri="{FF2B5EF4-FFF2-40B4-BE49-F238E27FC236}">
                <a16:creationId xmlns:a16="http://schemas.microsoft.com/office/drawing/2014/main" id="{1C308F33-CFFF-4A2D-84CB-07E9156F1288}"/>
              </a:ext>
            </a:extLst>
          </p:cNvPr>
          <p:cNvSpPr>
            <a:spLocks xmlns:a="http://schemas.openxmlformats.org/drawingml/2006/main" noGrp="1"/>
          </p:cNvSpPr>
          <p:nvPr/>
        </p:nvSpPr>
        <p:spPr>
          <a:xfrm xmlns:a="http://schemas.openxmlformats.org/drawingml/2006/main">
            <a:off x="6124575" y="2686050"/>
            <a:ext cx="542925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Agree priorities, delivery arrangements</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and a main contact.</a:t>
            </a:r>
          </a:p>
        </p:txBody>
      </p:sp>
      <p:sp>
        <p:nvSpPr>
          <p:cNvPr id="6" name="text-81">
            <a:extLst xmlns:a="http://schemas.openxmlformats.org/drawingml/2006/main">
              <a:ext uri="{FF2B5EF4-FFF2-40B4-BE49-F238E27FC236}">
                <a16:creationId xmlns:a16="http://schemas.microsoft.com/office/drawing/2014/main" id="{9EAE2045-82F3-4477-A809-522A48B9878A}"/>
              </a:ext>
            </a:extLst>
          </p:cNvPr>
          <p:cNvSpPr>
            <a:spLocks xmlns:a="http://schemas.openxmlformats.org/drawingml/2006/main" noGrp="1"/>
          </p:cNvSpPr>
          <p:nvPr/>
        </p:nvSpPr>
        <p:spPr>
          <a:xfrm xmlns:a="http://schemas.openxmlformats.org/drawingml/2006/main">
            <a:off x="609600" y="3505200"/>
            <a:ext cx="6381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248C2"/>
                </a:solidFill>
                <a:latin typeface="Poppins"/>
                <a:ea typeface="Poppins"/>
                <a:cs typeface="Poppins"/>
              </a:defRPr>
            </a:pPr>
            <a:r>
              <a:rPr sz="2025" b="1">
                <a:solidFill>
                  <a:srgbClr val="1248C2"/>
                </a:solidFill>
                <a:latin typeface="Poppins"/>
                <a:ea typeface="Poppins"/>
                <a:cs typeface="Poppins"/>
              </a:rPr>
              <a:t>02</a:t>
            </a:r>
          </a:p>
        </p:txBody>
      </p:sp>
      <p:sp>
        <p:nvSpPr>
          <p:cNvPr id="7" name="text-82">
            <a:extLst xmlns:a="http://schemas.openxmlformats.org/drawingml/2006/main">
              <a:ext uri="{FF2B5EF4-FFF2-40B4-BE49-F238E27FC236}">
                <a16:creationId xmlns:a16="http://schemas.microsoft.com/office/drawing/2014/main" id="{3C99A24F-75E1-4422-82EA-42A61216E62C}"/>
              </a:ext>
            </a:extLst>
          </p:cNvPr>
          <p:cNvSpPr>
            <a:spLocks xmlns:a="http://schemas.openxmlformats.org/drawingml/2006/main" noGrp="1"/>
          </p:cNvSpPr>
          <p:nvPr/>
        </p:nvSpPr>
        <p:spPr>
          <a:xfrm xmlns:a="http://schemas.openxmlformats.org/drawingml/2006/main">
            <a:off x="1543050" y="3505200"/>
            <a:ext cx="39624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Set up your presence</a:t>
            </a:r>
          </a:p>
        </p:txBody>
      </p:sp>
      <p:sp>
        <p:nvSpPr>
          <p:cNvPr id="8" name="text-83">
            <a:extLst xmlns:a="http://schemas.openxmlformats.org/drawingml/2006/main">
              <a:ext uri="{FF2B5EF4-FFF2-40B4-BE49-F238E27FC236}">
                <a16:creationId xmlns:a16="http://schemas.microsoft.com/office/drawing/2014/main" id="{AF71B75D-3C26-4DA5-9FB8-BEDA9297B213}"/>
              </a:ext>
            </a:extLst>
          </p:cNvPr>
          <p:cNvSpPr>
            <a:spLocks xmlns:a="http://schemas.openxmlformats.org/drawingml/2006/main" noGrp="1"/>
          </p:cNvSpPr>
          <p:nvPr/>
        </p:nvSpPr>
        <p:spPr>
          <a:xfrm xmlns:a="http://schemas.openxmlformats.org/drawingml/2006/main">
            <a:off x="6124575" y="3514725"/>
            <a:ext cx="542925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Prepare your story, adoptable pets</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and first needs.</a:t>
            </a:r>
          </a:p>
        </p:txBody>
      </p:sp>
      <p:sp>
        <p:nvSpPr>
          <p:cNvPr id="9" name="text-84">
            <a:extLst xmlns:a="http://schemas.openxmlformats.org/drawingml/2006/main">
              <a:ext uri="{FF2B5EF4-FFF2-40B4-BE49-F238E27FC236}">
                <a16:creationId xmlns:a16="http://schemas.microsoft.com/office/drawing/2014/main" id="{044DB10C-1F59-4B49-9D0E-9A1EDDD416A7}"/>
              </a:ext>
            </a:extLst>
          </p:cNvPr>
          <p:cNvSpPr>
            <a:spLocks xmlns:a="http://schemas.openxmlformats.org/drawingml/2006/main" noGrp="1"/>
          </p:cNvSpPr>
          <p:nvPr/>
        </p:nvSpPr>
        <p:spPr>
          <a:xfrm xmlns:a="http://schemas.openxmlformats.org/drawingml/2006/main">
            <a:off x="609600" y="4333875"/>
            <a:ext cx="6381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248C2"/>
                </a:solidFill>
                <a:latin typeface="Poppins"/>
                <a:ea typeface="Poppins"/>
                <a:cs typeface="Poppins"/>
              </a:defRPr>
            </a:pPr>
            <a:r>
              <a:rPr sz="2025" b="1">
                <a:solidFill>
                  <a:srgbClr val="1248C2"/>
                </a:solidFill>
                <a:latin typeface="Poppins"/>
                <a:ea typeface="Poppins"/>
                <a:cs typeface="Poppins"/>
              </a:rPr>
              <a:t>03</a:t>
            </a:r>
          </a:p>
        </p:txBody>
      </p:sp>
      <p:sp>
        <p:nvSpPr>
          <p:cNvPr id="10" name="text-85">
            <a:extLst xmlns:a="http://schemas.openxmlformats.org/drawingml/2006/main">
              <a:ext uri="{FF2B5EF4-FFF2-40B4-BE49-F238E27FC236}">
                <a16:creationId xmlns:a16="http://schemas.microsoft.com/office/drawing/2014/main" id="{AE8981A1-F74B-42B9-9106-C2B8D258EE83}"/>
              </a:ext>
            </a:extLst>
          </p:cNvPr>
          <p:cNvSpPr>
            <a:spLocks xmlns:a="http://schemas.openxmlformats.org/drawingml/2006/main" noGrp="1"/>
          </p:cNvSpPr>
          <p:nvPr/>
        </p:nvSpPr>
        <p:spPr>
          <a:xfrm xmlns:a="http://schemas.openxmlformats.org/drawingml/2006/main">
            <a:off x="1543050" y="4333875"/>
            <a:ext cx="39624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Launch together</a:t>
            </a:r>
          </a:p>
        </p:txBody>
      </p:sp>
      <p:sp>
        <p:nvSpPr>
          <p:cNvPr id="11" name="text-86">
            <a:extLst xmlns:a="http://schemas.openxmlformats.org/drawingml/2006/main">
              <a:ext uri="{FF2B5EF4-FFF2-40B4-BE49-F238E27FC236}">
                <a16:creationId xmlns:a16="http://schemas.microsoft.com/office/drawing/2014/main" id="{F5BEEB02-24B2-44D3-ABFB-C19355148D41}"/>
              </a:ext>
            </a:extLst>
          </p:cNvPr>
          <p:cNvSpPr>
            <a:spLocks xmlns:a="http://schemas.openxmlformats.org/drawingml/2006/main" noGrp="1"/>
          </p:cNvSpPr>
          <p:nvPr/>
        </p:nvSpPr>
        <p:spPr>
          <a:xfrm xmlns:a="http://schemas.openxmlformats.org/drawingml/2006/main">
            <a:off x="6124575" y="4343400"/>
            <a:ext cx="542925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Share your QR materials and launch</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a focused campaign.</a:t>
            </a:r>
          </a:p>
        </p:txBody>
      </p:sp>
      <p:sp>
        <p:nvSpPr>
          <p:cNvPr id="12" name="text-87">
            <a:extLst xmlns:a="http://schemas.openxmlformats.org/drawingml/2006/main">
              <a:ext uri="{FF2B5EF4-FFF2-40B4-BE49-F238E27FC236}">
                <a16:creationId xmlns:a16="http://schemas.microsoft.com/office/drawing/2014/main" id="{E6832DE1-B8ED-4F07-A07B-0BEE07DF0C70}"/>
              </a:ext>
            </a:extLst>
          </p:cNvPr>
          <p:cNvSpPr>
            <a:spLocks xmlns:a="http://schemas.openxmlformats.org/drawingml/2006/main" noGrp="1"/>
          </p:cNvSpPr>
          <p:nvPr/>
        </p:nvSpPr>
        <p:spPr>
          <a:xfrm xmlns:a="http://schemas.openxmlformats.org/drawingml/2006/main">
            <a:off x="609600" y="5162550"/>
            <a:ext cx="638175"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025" b="1">
                <a:solidFill>
                  <a:srgbClr val="1248C2"/>
                </a:solidFill>
                <a:latin typeface="Poppins"/>
                <a:ea typeface="Poppins"/>
                <a:cs typeface="Poppins"/>
              </a:defRPr>
            </a:pPr>
            <a:r>
              <a:rPr sz="2025" b="1">
                <a:solidFill>
                  <a:srgbClr val="1248C2"/>
                </a:solidFill>
                <a:latin typeface="Poppins"/>
                <a:ea typeface="Poppins"/>
                <a:cs typeface="Poppins"/>
              </a:rPr>
              <a:t>04</a:t>
            </a:r>
          </a:p>
        </p:txBody>
      </p:sp>
      <p:sp>
        <p:nvSpPr>
          <p:cNvPr id="13" name="text-88">
            <a:extLst xmlns:a="http://schemas.openxmlformats.org/drawingml/2006/main">
              <a:ext uri="{FF2B5EF4-FFF2-40B4-BE49-F238E27FC236}">
                <a16:creationId xmlns:a16="http://schemas.microsoft.com/office/drawing/2014/main" id="{460A9D0F-876C-42E3-ACDC-CD8FE5F85FF8}"/>
              </a:ext>
            </a:extLst>
          </p:cNvPr>
          <p:cNvSpPr>
            <a:spLocks xmlns:a="http://schemas.openxmlformats.org/drawingml/2006/main" noGrp="1"/>
          </p:cNvSpPr>
          <p:nvPr/>
        </p:nvSpPr>
        <p:spPr>
          <a:xfrm xmlns:a="http://schemas.openxmlformats.org/drawingml/2006/main">
            <a:off x="1543050" y="5162550"/>
            <a:ext cx="396240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00" b="1">
                <a:solidFill>
                  <a:srgbClr val="172D51"/>
                </a:solidFill>
                <a:latin typeface="Poppins"/>
                <a:ea typeface="Poppins"/>
                <a:cs typeface="Poppins"/>
              </a:defRPr>
            </a:pPr>
            <a:r>
              <a:rPr sz="2100" b="1">
                <a:solidFill>
                  <a:srgbClr val="172D51"/>
                </a:solidFill>
                <a:latin typeface="Poppins"/>
                <a:ea typeface="Poppins"/>
                <a:cs typeface="Poppins"/>
              </a:rPr>
              <a:t>Review what helped</a:t>
            </a:r>
          </a:p>
        </p:txBody>
      </p:sp>
      <p:sp>
        <p:nvSpPr>
          <p:cNvPr id="14" name="text-89">
            <a:extLst xmlns:a="http://schemas.openxmlformats.org/drawingml/2006/main">
              <a:ext uri="{FF2B5EF4-FFF2-40B4-BE49-F238E27FC236}">
                <a16:creationId xmlns:a16="http://schemas.microsoft.com/office/drawing/2014/main" id="{410B7DA8-E024-4730-9EF1-79A277DD84BB}"/>
              </a:ext>
            </a:extLst>
          </p:cNvPr>
          <p:cNvSpPr>
            <a:spLocks xmlns:a="http://schemas.openxmlformats.org/drawingml/2006/main" noGrp="1"/>
          </p:cNvSpPr>
          <p:nvPr/>
        </p:nvSpPr>
        <p:spPr>
          <a:xfrm xmlns:a="http://schemas.openxmlformats.org/drawingml/2006/main">
            <a:off x="6124575" y="5172075"/>
            <a:ext cx="542925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Review support and adoption enquiries.</a:t>
            </a:r>
          </a:p>
          <a:p xmlns:a="http://schemas.openxmlformats.org/drawingml/2006/main">
            <a:pPr algn="l">
              <a:defRPr sz="1650" b="0">
                <a:solidFill>
                  <a:srgbClr val="5B6A80"/>
                </a:solidFill>
                <a:latin typeface="Poppins"/>
                <a:ea typeface="Poppins"/>
                <a:cs typeface="Poppins"/>
              </a:defRPr>
            </a:pPr>
            <a:r>
              <a:rPr sz="1650" b="0">
                <a:solidFill>
                  <a:srgbClr val="5B6A80"/>
                </a:solidFill>
                <a:latin typeface="Poppins"/>
                <a:ea typeface="Poppins"/>
                <a:cs typeface="Poppins"/>
              </a:rPr>
              <a:t>Hear feedback from your team.</a:t>
            </a:r>
          </a:p>
        </p:txBody>
      </p:sp>
      <p:sp>
        <p:nvSpPr>
          <p:cNvPr id="15" name="text-90">
            <a:extLst xmlns:a="http://schemas.openxmlformats.org/drawingml/2006/main">
              <a:ext uri="{FF2B5EF4-FFF2-40B4-BE49-F238E27FC236}">
                <a16:creationId xmlns:a16="http://schemas.microsoft.com/office/drawing/2014/main" id="{12C54558-E302-454C-872C-21B80CC18327}"/>
              </a:ext>
            </a:extLst>
          </p:cNvPr>
          <p:cNvSpPr>
            <a:spLocks xmlns:a="http://schemas.openxmlformats.org/drawingml/2006/main" noGrp="1"/>
          </p:cNvSpPr>
          <p:nvPr/>
        </p:nvSpPr>
        <p:spPr>
          <a:xfrm xmlns:a="http://schemas.openxmlformats.org/drawingml/2006/main">
            <a:off x="609600" y="6200775"/>
            <a:ext cx="10477500" cy="2952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425" b="1">
                <a:solidFill>
                  <a:srgbClr val="1248C2"/>
                </a:solidFill>
                <a:latin typeface="Poppins"/>
                <a:ea typeface="Poppins"/>
                <a:cs typeface="Poppins"/>
              </a:defRPr>
            </a:pPr>
            <a:r>
              <a:rPr sz="1425" b="1">
                <a:solidFill>
                  <a:srgbClr val="1248C2"/>
                </a:solidFill>
                <a:latin typeface="Poppins"/>
                <a:ea typeface="Poppins"/>
                <a:cs typeface="Poppins"/>
              </a:rPr>
              <a:t>An initial pilot gives both teams a clear starting point.</a:t>
            </a:r>
          </a:p>
        </p:txBody>
      </p:sp>
      <p:sp>
        <p:nvSpPr>
          <p:cNvPr id="16" name="text-91">
            <a:extLst xmlns:a="http://schemas.openxmlformats.org/drawingml/2006/main">
              <a:ext uri="{FF2B5EF4-FFF2-40B4-BE49-F238E27FC236}">
                <a16:creationId xmlns:a16="http://schemas.microsoft.com/office/drawing/2014/main" id="{F7C6B2EF-A170-4FD2-A839-FA7DECE7140E}"/>
              </a:ext>
            </a:extLst>
          </p:cNvPr>
          <p:cNvSpPr>
            <a:spLocks xmlns:a="http://schemas.openxmlformats.org/drawingml/2006/main" noGrp="1"/>
          </p:cNvSpPr>
          <p:nvPr/>
        </p:nvSpPr>
        <p:spPr>
          <a:xfrm xmlns:a="http://schemas.openxmlformats.org/drawingml/2006/main">
            <a:off x="11239500" y="6372225"/>
            <a:ext cx="381000" cy="228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r">
              <a:defRPr sz="1125" b="0">
                <a:solidFill>
                  <a:srgbClr val="5B6A80"/>
                </a:solidFill>
                <a:latin typeface="Poppins"/>
                <a:ea typeface="Poppins"/>
                <a:cs typeface="Poppins"/>
              </a:defRPr>
            </a:pPr>
            <a:r>
              <a:rPr sz="1125" b="0">
                <a:solidFill>
                  <a:srgbClr val="5B6A80"/>
                </a:solidFill>
                <a:latin typeface="Poppins"/>
                <a:ea typeface="Poppins"/>
                <a:cs typeface="Poppins"/>
              </a:rPr>
              <a:t>11</a:t>
            </a:r>
          </a:p>
        </p:txBody>
      </p:sp>
    </p:spTree>
    <p:extLst>
      <p:ext uri="{BB962C8B-B14F-4D97-AF65-F5344CB8AC3E}">
        <p14:creationId xmlns:p14="http://schemas.microsoft.com/office/powerpoint/2010/main" val="458922952"/>
      </p:ext>
    </p:extLst>
  </p:cSld>
</p:sld>
</file>

<file path=ppt/slides/slide1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27f102e9f8fa49ba">
            <a:extLst>
              <a:ext uri="{96DAC541-7B7A-43D3-8B79-37D633B846F1}">
                <asvg:svgBlip xmlns:asvg="http://schemas.microsoft.com/office/drawing/2016/SVG/main" r:embed="Red7c2b9008364036"/>
              </a:ext>
            </a:extLst>
          </a:blip>
          <a:stretch xmlns:a="http://schemas.openxmlformats.org/drawingml/2006/main"/>
        </p:blipFill>
        <p:spPr>
          <a:xfrm xmlns:a="http://schemas.openxmlformats.org/drawingml/2006/main">
            <a:off x="495300" y="276225"/>
            <a:ext cx="2190750" cy="923925"/>
          </a:xfrm>
          <a:prstGeom xmlns:a="http://schemas.openxmlformats.org/drawingml/2006/main" prst="rect">
            <a:avLst/>
          </a:prstGeom>
        </p:spPr>
      </p:pic>
      <p:sp>
        <p:nvSpPr>
          <p:cNvPr id="2" name="text-92">
            <a:extLst xmlns:a="http://schemas.openxmlformats.org/drawingml/2006/main">
              <a:ext uri="{FF2B5EF4-FFF2-40B4-BE49-F238E27FC236}">
                <a16:creationId xmlns:a16="http://schemas.microsoft.com/office/drawing/2014/main" id="{E99DE3B7-4912-47A4-AA3D-B1BDF1D98947}"/>
              </a:ext>
            </a:extLst>
          </p:cNvPr>
          <p:cNvSpPr>
            <a:spLocks xmlns:a="http://schemas.openxmlformats.org/drawingml/2006/main" noGrp="1"/>
          </p:cNvSpPr>
          <p:nvPr/>
        </p:nvSpPr>
        <p:spPr>
          <a:xfrm xmlns:a="http://schemas.openxmlformats.org/drawingml/2006/main">
            <a:off x="609600" y="1819275"/>
            <a:ext cx="10706100" cy="1657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4950" b="1">
                <a:solidFill>
                  <a:srgbClr val="172D51"/>
                </a:solidFill>
                <a:latin typeface="Poppins"/>
                <a:ea typeface="Poppins"/>
                <a:cs typeface="Poppins"/>
              </a:defRPr>
            </a:pPr>
            <a:r>
              <a:rPr sz="4950" b="1">
                <a:solidFill>
                  <a:srgbClr val="172D51"/>
                </a:solidFill>
                <a:latin typeface="Poppins"/>
                <a:ea typeface="Poppins"/>
                <a:cs typeface="Poppins"/>
              </a:rPr>
              <a:t>More support for</a:t>
            </a:r>
          </a:p>
          <a:p xmlns:a="http://schemas.openxmlformats.org/drawingml/2006/main">
            <a:pPr algn="l">
              <a:defRPr sz="4950" b="1">
                <a:solidFill>
                  <a:srgbClr val="172D51"/>
                </a:solidFill>
                <a:latin typeface="Poppins"/>
                <a:ea typeface="Poppins"/>
                <a:cs typeface="Poppins"/>
              </a:defRPr>
            </a:pPr>
            <a:r>
              <a:rPr sz="4950" b="1">
                <a:solidFill>
                  <a:srgbClr val="172D51"/>
                </a:solidFill>
                <a:latin typeface="Poppins"/>
                <a:ea typeface="Poppins"/>
                <a:cs typeface="Poppins"/>
              </a:rPr>
              <a:t>the animals in your care</a:t>
            </a:r>
          </a:p>
        </p:txBody>
      </p:sp>
      <p:sp>
        <p:nvSpPr>
          <p:cNvPr id="3" name="text-93">
            <a:extLst xmlns:a="http://schemas.openxmlformats.org/drawingml/2006/main">
              <a:ext uri="{FF2B5EF4-FFF2-40B4-BE49-F238E27FC236}">
                <a16:creationId xmlns:a16="http://schemas.microsoft.com/office/drawing/2014/main" id="{74A5234F-FB90-4B1F-93B5-508F278DF3DE}"/>
              </a:ext>
            </a:extLst>
          </p:cNvPr>
          <p:cNvSpPr>
            <a:spLocks xmlns:a="http://schemas.openxmlformats.org/drawingml/2006/main" noGrp="1"/>
          </p:cNvSpPr>
          <p:nvPr/>
        </p:nvSpPr>
        <p:spPr>
          <a:xfrm xmlns:a="http://schemas.openxmlformats.org/drawingml/2006/main">
            <a:off x="609600" y="3933825"/>
            <a:ext cx="104775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325" b="1">
                <a:solidFill>
                  <a:srgbClr val="1248C2"/>
                </a:solidFill>
                <a:latin typeface="Poppins"/>
                <a:ea typeface="Poppins"/>
                <a:cs typeface="Poppins"/>
              </a:defRPr>
            </a:pPr>
            <a:r>
              <a:rPr sz="2325" b="1">
                <a:solidFill>
                  <a:srgbClr val="1248C2"/>
                </a:solidFill>
                <a:latin typeface="Poppins"/>
                <a:ea typeface="Poppins"/>
                <a:cs typeface="Poppins"/>
              </a:rPr>
              <a:t>Barkiva Shelter &amp; Rescue Partners</a:t>
            </a:r>
          </a:p>
        </p:txBody>
      </p:sp>
      <p:sp>
        <p:nvSpPr>
          <p:cNvPr id="4" name="text-94">
            <a:extLst xmlns:a="http://schemas.openxmlformats.org/drawingml/2006/main">
              <a:ext uri="{FF2B5EF4-FFF2-40B4-BE49-F238E27FC236}">
                <a16:creationId xmlns:a16="http://schemas.microsoft.com/office/drawing/2014/main" id="{8BCF9E21-BC98-4AA4-BBC4-40417123143B}"/>
              </a:ext>
            </a:extLst>
          </p:cNvPr>
          <p:cNvSpPr>
            <a:spLocks xmlns:a="http://schemas.openxmlformats.org/drawingml/2006/main" noGrp="1"/>
          </p:cNvSpPr>
          <p:nvPr/>
        </p:nvSpPr>
        <p:spPr>
          <a:xfrm xmlns:a="http://schemas.openxmlformats.org/drawingml/2006/main">
            <a:off x="609600" y="4657725"/>
            <a:ext cx="10572750" cy="6286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950" b="0">
                <a:solidFill>
                  <a:srgbClr val="5B6A80"/>
                </a:solidFill>
                <a:latin typeface="Poppins"/>
                <a:ea typeface="Poppins"/>
                <a:cs typeface="Poppins"/>
              </a:defRPr>
            </a:pPr>
            <a:r>
              <a:rPr sz="1950" b="0">
                <a:solidFill>
                  <a:srgbClr val="5B6A80"/>
                </a:solidFill>
                <a:latin typeface="Poppins"/>
                <a:ea typeface="Poppins"/>
                <a:cs typeface="Poppins"/>
              </a:rPr>
              <a:t>A free partnership. A shared commitment to better care.</a:t>
            </a:r>
          </a:p>
        </p:txBody>
      </p:sp>
      <p:sp>
        <p:nvSpPr>
          <p:cNvPr id="5" name="text-95">
            <a:extLst xmlns:a="http://schemas.openxmlformats.org/drawingml/2006/main">
              <a:ext uri="{FF2B5EF4-FFF2-40B4-BE49-F238E27FC236}">
                <a16:creationId xmlns:a16="http://schemas.microsoft.com/office/drawing/2014/main" id="{F4A638B0-8E96-4342-AFFC-529A96FD6147}"/>
              </a:ext>
            </a:extLst>
          </p:cNvPr>
          <p:cNvSpPr>
            <a:spLocks xmlns:a="http://schemas.openxmlformats.org/drawingml/2006/main" noGrp="1"/>
          </p:cNvSpPr>
          <p:nvPr/>
        </p:nvSpPr>
        <p:spPr>
          <a:xfrm xmlns:a="http://schemas.openxmlformats.org/drawingml/2006/main">
            <a:off x="609600" y="5724525"/>
            <a:ext cx="7715250"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2175" b="1">
                <a:solidFill>
                  <a:srgbClr val="172D51"/>
                </a:solidFill>
                <a:latin typeface="Poppins"/>
                <a:ea typeface="Poppins"/>
                <a:cs typeface="Poppins"/>
              </a:defRPr>
            </a:pPr>
            <a:r>
              <a:rPr sz="2175" b="1">
                <a:solidFill>
                  <a:srgbClr val="172D51"/>
                </a:solidFill>
                <a:latin typeface="Poppins"/>
                <a:ea typeface="Poppins"/>
                <a:cs typeface="Poppins"/>
                <a:hlinkClick xmlns:r="http://schemas.openxmlformats.org/officeDocument/2006/relationships" r:id="R000e797706f44285"/>
              </a:rPr>
              <a:t>wecare@barkiva.com</a:t>
            </a:r>
          </a:p>
        </p:txBody>
      </p:sp>
      <p:sp>
        <p:nvSpPr>
          <p:cNvPr id="6" name="text-96">
            <a:extLst xmlns:a="http://schemas.openxmlformats.org/drawingml/2006/main">
              <a:ext uri="{FF2B5EF4-FFF2-40B4-BE49-F238E27FC236}">
                <a16:creationId xmlns:a16="http://schemas.microsoft.com/office/drawing/2014/main" id="{49E51601-2660-45AE-9E6C-CBD56692EA87}"/>
              </a:ext>
            </a:extLst>
          </p:cNvPr>
          <p:cNvSpPr>
            <a:spLocks xmlns:a="http://schemas.openxmlformats.org/drawingml/2006/main" noGrp="1"/>
          </p:cNvSpPr>
          <p:nvPr/>
        </p:nvSpPr>
        <p:spPr>
          <a:xfrm xmlns:a="http://schemas.openxmlformats.org/drawingml/2006/main">
            <a:off x="609600" y="6276975"/>
            <a:ext cx="9906000" cy="285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wrap="none" lIns="0" tIns="0" rIns="0" bIns="0" anchor="t">
            <a:noAutofit/>
          </a:bodyPr>
          <a:lstStyle xmlns:a="http://schemas.openxmlformats.org/drawingml/2006/main"/>
          <a:p xmlns:a="http://schemas.openxmlformats.org/drawingml/2006/main">
            <a:pPr algn="l">
              <a:defRPr sz="1425" b="0">
                <a:solidFill>
                  <a:srgbClr val="1248C2"/>
                </a:solidFill>
                <a:latin typeface="Poppins"/>
                <a:ea typeface="Poppins"/>
                <a:cs typeface="Poppins"/>
              </a:defRPr>
            </a:pPr>
            <a:r>
              <a:rPr sz="1425" b="0">
                <a:solidFill>
                  <a:srgbClr val="1248C2"/>
                </a:solidFill>
                <a:latin typeface="Poppins"/>
                <a:ea typeface="Poppins"/>
                <a:cs typeface="Poppins"/>
                <a:hlinkClick xmlns:r="http://schemas.openxmlformats.org/officeDocument/2006/relationships" r:id="Raad6780ff46a4d9c"/>
              </a:rPr>
              <a:t>www.barkiva.com/en/shelter-partners</a:t>
            </a:r>
          </a:p>
        </p:txBody>
      </p:sp>
    </p:spTree>
    <p:extLst>
      <p:ext uri="{BB962C8B-B14F-4D97-AF65-F5344CB8AC3E}">
        <p14:creationId xmlns:p14="http://schemas.microsoft.com/office/powerpoint/2010/main" val="1494570379"/>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2026-09-04T20:56:54.8890000Z</dcterms:created>
  <dcterms:modified xsi:type="dcterms:W3CDTF">2026-09-04T20:56:54.8890000Z</dcterms:modified>
</coreProperties>
</file>