
<file path=[Content_Types].xml><?xml version="1.0" encoding="utf-8"?>
<Types xmlns="http://schemas.openxmlformats.org/package/2006/content-types">
  <Default Extension="xml" ContentType="application/vnd.openxmlformats-package.core-properties+xml"/>
  <Default Extension="png" ContentType="image/png"/>
  <Default Extension="svg" ContentType="image/svg+xml"/>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e18266cae774e67" /><Relationship Type="http://schemas.openxmlformats.org/officeDocument/2006/relationships/extended-properties" Target="/docProps/app.xml" Id="R95f8c52c77ec40d6" /><Relationship Type="http://schemas.openxmlformats.org/officeDocument/2006/relationships/officeDocument" Target="/ppt/presentation.xml" Id="Rd8fba8f39c544622" /></Relationships>
</file>

<file path=ppt/presentation.xml><?xml version="1.0" encoding="utf-8"?>
<p:presentation xmlns:p="http://schemas.openxmlformats.org/presentationml/2006/main">
  <p:sldMasterIdLst>
    <p:sldMasterId xmlns:r="http://schemas.openxmlformats.org/officeDocument/2006/relationships" id="2147483648" r:id="Ree80ce672cca4ee3"/>
  </p:sldMasterIdLst>
  <p:notesMasterIdLst>
    <p:notesMasterId xmlns:r="http://schemas.openxmlformats.org/officeDocument/2006/relationships" r:id="R0dd8d93a446745bd"/>
  </p:notesMasterIdLst>
  <p:sldIdLst>
    <p:sldId xmlns:r="http://schemas.openxmlformats.org/officeDocument/2006/relationships" id="256" r:id="R30dea405bd1d439f"/>
    <p:sldId xmlns:r="http://schemas.openxmlformats.org/officeDocument/2006/relationships" id="257" r:id="R7bcf25c30a91455d"/>
    <p:sldId xmlns:r="http://schemas.openxmlformats.org/officeDocument/2006/relationships" id="258" r:id="Ra34d29dfc9e94006"/>
    <p:sldId xmlns:r="http://schemas.openxmlformats.org/officeDocument/2006/relationships" id="259" r:id="R0316384ecfd1402a"/>
    <p:sldId xmlns:r="http://schemas.openxmlformats.org/officeDocument/2006/relationships" id="260" r:id="Ra139d59f82844968"/>
    <p:sldId xmlns:r="http://schemas.openxmlformats.org/officeDocument/2006/relationships" id="261" r:id="Rd60d8975ff2d4bb4"/>
    <p:sldId xmlns:r="http://schemas.openxmlformats.org/officeDocument/2006/relationships" id="262" r:id="Rcb3f973458404768"/>
    <p:sldId xmlns:r="http://schemas.openxmlformats.org/officeDocument/2006/relationships" id="263" r:id="Rc527eb9b4c984e3b"/>
    <p:sldId xmlns:r="http://schemas.openxmlformats.org/officeDocument/2006/relationships" id="264" r:id="R60976917d33b4b7c"/>
    <p:sldId xmlns:r="http://schemas.openxmlformats.org/officeDocument/2006/relationships" id="265" r:id="R2fee3b65eaa64d32"/>
    <p:sldId xmlns:r="http://schemas.openxmlformats.org/officeDocument/2006/relationships" id="266" r:id="R9f2c1bc3b3dd4bfd"/>
    <p:sldId xmlns:r="http://schemas.openxmlformats.org/officeDocument/2006/relationships" id="267" r:id="Ra1f63b858be44ba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f2fbf24bb264c01" /><Relationship Type="http://schemas.openxmlformats.org/officeDocument/2006/relationships/slideMaster" Target="/ppt/slideMasters/slideMaster1.xml" Id="Ree80ce672cca4ee3" /><Relationship Type="http://schemas.openxmlformats.org/officeDocument/2006/relationships/notesMaster" Target="/ppt/notesMasters/notesMaster1.xml" Id="R0dd8d93a446745bd" /><Relationship Type="http://schemas.openxmlformats.org/officeDocument/2006/relationships/presProps" Target="/ppt/presProps.xml" Id="R6ed779f64fef4a42" /><Relationship Type="http://schemas.openxmlformats.org/officeDocument/2006/relationships/tableStyles" Target="/ppt/tableStyles.xml" Id="Rcebed9c2019e4481" /><Relationship Type="http://schemas.openxmlformats.org/officeDocument/2006/relationships/slide" Target="/ppt/slides/slide1.xml" Id="R30dea405bd1d439f" /><Relationship Type="http://schemas.openxmlformats.org/officeDocument/2006/relationships/slide" Target="/ppt/slides/slide2.xml" Id="R7bcf25c30a91455d" /><Relationship Type="http://schemas.openxmlformats.org/officeDocument/2006/relationships/slide" Target="/ppt/slides/slide3.xml" Id="Ra34d29dfc9e94006" /><Relationship Type="http://schemas.openxmlformats.org/officeDocument/2006/relationships/slide" Target="/ppt/slides/slide4.xml" Id="R0316384ecfd1402a" /><Relationship Type="http://schemas.openxmlformats.org/officeDocument/2006/relationships/slide" Target="/ppt/slides/slide5.xml" Id="Ra139d59f82844968" /><Relationship Type="http://schemas.openxmlformats.org/officeDocument/2006/relationships/slide" Target="/ppt/slides/slide6.xml" Id="Rd60d8975ff2d4bb4" /><Relationship Type="http://schemas.openxmlformats.org/officeDocument/2006/relationships/slide" Target="/ppt/slides/slide7.xml" Id="Rcb3f973458404768" /><Relationship Type="http://schemas.openxmlformats.org/officeDocument/2006/relationships/slide" Target="/ppt/slides/slide8.xml" Id="Rc527eb9b4c984e3b" /><Relationship Type="http://schemas.openxmlformats.org/officeDocument/2006/relationships/slide" Target="/ppt/slides/slide9.xml" Id="R60976917d33b4b7c" /><Relationship Type="http://schemas.openxmlformats.org/officeDocument/2006/relationships/slide" Target="/ppt/slides/slide10.xml" Id="R2fee3b65eaa64d32" /><Relationship Type="http://schemas.openxmlformats.org/officeDocument/2006/relationships/slide" Target="/ppt/slides/slide11.xml" Id="R9f2c1bc3b3dd4bfd" /><Relationship Type="http://schemas.openxmlformats.org/officeDocument/2006/relationships/slide" Target="/ppt/slides/slide12.xml" Id="Ra1f63b858be44ba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6febf2d4cf4b4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bc8ff71fa8c4aca" /><Relationship Type="http://schemas.openxmlformats.org/officeDocument/2006/relationships/notesMaster" Target="/ppt/notesMasters/notesMaster1.xml" Id="Rc9a88919ed8c488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b8693008e7f464c" /><Relationship Type="http://schemas.openxmlformats.org/officeDocument/2006/relationships/notesMaster" Target="/ppt/notesMasters/notesMaster1.xml" Id="Rff8ea4d3c5954ed4" /></Relationships>
</file>

<file path=ppt/notesSlides/_rels/notesSlide3.xml.rels>&#65279;<?xml version="1.0" encoding="utf-8"?><Relationships xmlns="http://schemas.openxmlformats.org/package/2006/relationships"><Relationship Type="http://schemas.openxmlformats.org/officeDocument/2006/relationships/slide" Target="/ppt/slides/slide3.xml" Id="R42c2c558cd5b494f" /><Relationship Type="http://schemas.openxmlformats.org/officeDocument/2006/relationships/notesMaster" Target="/ppt/notesMasters/notesMaster1.xml" Id="R4779d3e0286942a3" /></Relationships>
</file>

<file path=ppt/notesSlides/_rels/notesSlide4.xml.rels>&#65279;<?xml version="1.0" encoding="utf-8"?><Relationships xmlns="http://schemas.openxmlformats.org/package/2006/relationships"><Relationship Type="http://schemas.openxmlformats.org/officeDocument/2006/relationships/slide" Target="/ppt/slides/slide4.xml" Id="R14fe04dfd90c4e83" /><Relationship Type="http://schemas.openxmlformats.org/officeDocument/2006/relationships/notesMaster" Target="/ppt/notesMasters/notesMaster1.xml" Id="R50b189b7f9c341cd" /></Relationships>
</file>

<file path=ppt/notesSlides/_rels/notesSlide5.xml.rels>&#65279;<?xml version="1.0" encoding="utf-8"?><Relationships xmlns="http://schemas.openxmlformats.org/package/2006/relationships"><Relationship Type="http://schemas.openxmlformats.org/officeDocument/2006/relationships/slide" Target="/ppt/slides/slide5.xml" Id="R8e80441f1bb24ce4" /><Relationship Type="http://schemas.openxmlformats.org/officeDocument/2006/relationships/notesMaster" Target="/ppt/notesMasters/notesMaster1.xml" Id="R24607ba922bc4cfc" /></Relationships>
</file>

<file path=ppt/notesSlides/_rels/notesSlide6.xml.rels>&#65279;<?xml version="1.0" encoding="utf-8"?><Relationships xmlns="http://schemas.openxmlformats.org/package/2006/relationships"><Relationship Type="http://schemas.openxmlformats.org/officeDocument/2006/relationships/slide" Target="/ppt/slides/slide6.xml" Id="R6530c14fd44043db" /><Relationship Type="http://schemas.openxmlformats.org/officeDocument/2006/relationships/notesMaster" Target="/ppt/notesMasters/notesMaster1.xml" Id="Re6ccd481817f4157" /></Relationships>
</file>

<file path=ppt/notesSlides/_rels/notesSlide7.xml.rels>&#65279;<?xml version="1.0" encoding="utf-8"?><Relationships xmlns="http://schemas.openxmlformats.org/package/2006/relationships"><Relationship Type="http://schemas.openxmlformats.org/officeDocument/2006/relationships/slide" Target="/ppt/slides/slide7.xml" Id="R1a8b5a6800f74b67" /><Relationship Type="http://schemas.openxmlformats.org/officeDocument/2006/relationships/notesMaster" Target="/ppt/notesMasters/notesMaster1.xml" Id="Re7a4dd09641c4a97" /></Relationships>
</file>

<file path=ppt/notesSlides/_rels/notesSlide8.xml.rels>&#65279;<?xml version="1.0" encoding="utf-8"?><Relationships xmlns="http://schemas.openxmlformats.org/package/2006/relationships"><Relationship Type="http://schemas.openxmlformats.org/officeDocument/2006/relationships/slide" Target="/ppt/slides/slide8.xml" Id="Rd0f9ca94fb844a10" /><Relationship Type="http://schemas.openxmlformats.org/officeDocument/2006/relationships/notesMaster" Target="/ppt/notesMasters/notesMaster1.xml" Id="Re83f6a154eea46fe" /></Relationships>
</file>

<file path=ppt/notesSlides/_rels/notesSlide9.xml.rels>&#65279;<?xml version="1.0" encoding="utf-8"?><Relationships xmlns="http://schemas.openxmlformats.org/package/2006/relationships"><Relationship Type="http://schemas.openxmlformats.org/officeDocument/2006/relationships/slide" Target="/ppt/slides/slide9.xml" Id="R3bdcf306c18a4d69" /><Relationship Type="http://schemas.openxmlformats.org/officeDocument/2006/relationships/notesMaster" Target="/ppt/notesMasters/notesMaster1.xml" Id="R4a7bf4719a3a417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fe15d6b21034cfb" /><Relationship Type="http://schemas.openxmlformats.org/officeDocument/2006/relationships/notesMaster" Target="/ppt/notesMasters/notesMaster1.xml" Id="Rb8ee0784385a41c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68c72990d5844da" /><Relationship Type="http://schemas.openxmlformats.org/officeDocument/2006/relationships/notesMaster" Target="/ppt/notesMasters/notesMaster1.xml" Id="R153fbe45038744c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33c37daae2147a8" /><Relationship Type="http://schemas.openxmlformats.org/officeDocument/2006/relationships/notesMaster" Target="/ppt/notesMasters/notesMaster1.xml" Id="R3f3b9c59f2cf4cb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Proposed Barkiva pet retail partnership. Delivery uses agreed collection windows. Images show illustrative scenes, not existing partner events.</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Map is schematic, not a real service area. Coverage and delivery windows are agreed before launch. Incremental customer reach is a hypothesis to measure in the pilot, not guaranteed demand.</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Store labour, inventory and handling still have costs. Profitability depends on agreed prices, incremental order volume and execution costs. This is not a guarantee of profit.</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Operational sequence supplied by the user. The receipt or order slip is an operational attachment. Tax invoicing requirements and the issuer must be determined during onboarding.</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Barkiva supplies a POS terminal or supports compatible partner hardware with its app. Device costs, ownership, compatibility and printer setup are agreed in the contract. Stock controls, capacity limits, pause controls and integrations are proposed product additions, not verified shipping capabilities.</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Illustrative packing scene. Packaging supply is part of the proposed operating model. Agree packaging quantities, replenishment and any costs before launch.</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Pickup windows, preparation deadlines and delivery coverage must be agreed. Bag scanning and handover confirmation are proposed workflow safeguards. Define support, missed pickups, returns, cancellations and damaged goods responsibilities in the agreement.</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User-provided proposed model: store agrees a product price slightly below its shelf price. Barkiva adds its own product markup. Customer delivery charge equals delivery cost. Example only, all SAR and before tax: shelf 100, partner 95, markup 10, product 105, delivery 12, checkout 117. Partner contribution = 95 - product cost 70 - incremental handling 3 = 22, before overheads, tax and returns. Barkiva markup is revenue before its costs, not net profit. Additional order volume is not guaranteed. Commercial terms remain negotiable.</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Fictional analytics: 86 completed orders, average agreed-price order 123 SAR, sales 10578 SAR. Paid 8640 plus pending 1938 =10578. Six chart periods sum to 10578. Demo excludes tax and adjustments. A dashboard can report sales and settlement, but net profit requires cost data. Export, repeat-customer and detailed analytics are proposed tools.</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Enhanced partner markers and nearby marketing are proposed by the user. Follow/reorder tools are proposed additions. Location recommendations should respect customer permissions and preferences. Map schematic and fictional store. Do not promise exclusive territory or guaranteed placement reach.</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Joint promotions, social mentions and charity collaboration are proposed. Each campaign requires agreement on its budget, discount funding and participation. Participation does not imply mandatory donations or unspecified discounts. Photo is illustrative.</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Suggested pilot review metrics: completed incremental orders, contribution after variable costs, handling time, stock-related rejection, on-time handover and repeat purchases. Agree a support contact and rules for unavailable items, cancellations, returns, damage and delayed collection before launch. No rates, free hardware terms or payout dates are promised. Contact follows the existing Barkiva partnership email.</a:t>
            </a:r>
          </a:p>
          <a:p xmlns:a="http://schemas.openxmlformats.org/drawingml/2006/main">
            <a:r>
              <a:t/>
            </a:r>
          </a:p>
          <a:p xmlns:a="http://schemas.openxmlformats.org/drawingml/2006/main">
            <a:r>
              <a:t>Source: Barkiva partnership model provided by the project owner. Screens and example figures are illustrative.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8aa05eba91b4bed"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a0984d8a1dd49a7" /><Relationship Type="http://schemas.openxmlformats.org/officeDocument/2006/relationships/slideLayout" Target="/ppt/slideLayouts/slideLayout1.xml" Id="R9da7f6346ec34ee1"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da7f6346ec34ee1"/>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f23c2d949a764181" /><Relationship Type="http://schemas.openxmlformats.org/officeDocument/2006/relationships/image" Target="/ppt/media/image.png" Id="R1b5b1c5c57834900" /><Relationship Type="http://schemas.openxmlformats.org/officeDocument/2006/relationships/image" Target="/ppt/media/image2.png" Id="Rb00ff2efc5f6432c" /><Relationship Type="http://schemas.openxmlformats.org/officeDocument/2006/relationships/image" Target="/ppt/media/image.svg" Id="Rc6560dfe291c424c" /><Relationship Type="http://schemas.openxmlformats.org/officeDocument/2006/relationships/notesSlide" Target="/ppt/notesSlides/notesSlide1.xml" Id="Rb5c0e9134a5e40b1"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74b186ed7ba1498e" /><Relationship Type="http://schemas.openxmlformats.org/officeDocument/2006/relationships/image" Target="/ppt/media/image3.png" Id="R71f57ae833be4391" /><Relationship Type="http://schemas.openxmlformats.org/officeDocument/2006/relationships/notesSlide" Target="/ppt/notesSlides/notesSlide2.xml" Id="Rea5b3d4e501d4c55"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1c1dfd7650af46e3" /><Relationship Type="http://schemas.openxmlformats.org/officeDocument/2006/relationships/notesSlide" Target="/ppt/notesSlides/notesSlide3.xml" Id="R0a08b39edb1249b6"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8c826d978a6d4730" /><Relationship Type="http://schemas.openxmlformats.org/officeDocument/2006/relationships/notesSlide" Target="/ppt/notesSlides/notesSlide4.xml" Id="Rd30c5235e9624b7b"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ed1a81503223417a" /><Relationship Type="http://schemas.openxmlformats.org/officeDocument/2006/relationships/image" Target="/ppt/media/image4.png" Id="R4afe9f987ceb4f81" /><Relationship Type="http://schemas.openxmlformats.org/officeDocument/2006/relationships/notesSlide" Target="/ppt/notesSlides/notesSlide5.xml" Id="R74171b79eecd483a"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b67c17e0aca64d64" /><Relationship Type="http://schemas.openxmlformats.org/officeDocument/2006/relationships/image" Target="/ppt/media/image5.png" Id="Rd9c9ff5005b84cac" /><Relationship Type="http://schemas.openxmlformats.org/officeDocument/2006/relationships/notesSlide" Target="/ppt/notesSlides/notesSlide6.xml" Id="Rcf98e41c06aa4058"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5c17e0d29225476c" /><Relationship Type="http://schemas.openxmlformats.org/officeDocument/2006/relationships/image" Target="/ppt/media/image6.png" Id="R0b604e9f42254808" /><Relationship Type="http://schemas.openxmlformats.org/officeDocument/2006/relationships/notesSlide" Target="/ppt/notesSlides/notesSlide7.xml" Id="R6e8e5a30e4834684"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8448b67c16e34a1d" /><Relationship Type="http://schemas.openxmlformats.org/officeDocument/2006/relationships/notesSlide" Target="/ppt/notesSlides/notesSlide8.xml" Id="Rb30f3f0c73e4407c"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b77175177ef04875" /><Relationship Type="http://schemas.openxmlformats.org/officeDocument/2006/relationships/image" Target="/ppt/media/image7.png" Id="Rcfe70dd4de5b4be0" /><Relationship Type="http://schemas.openxmlformats.org/officeDocument/2006/relationships/notesSlide" Target="/ppt/notesSlides/notesSlide9.xml" Id="Rb195e49ed796410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cdf1c2be39b54357" /><Relationship Type="http://schemas.openxmlformats.org/officeDocument/2006/relationships/image" Target="/ppt/media/image8.png" Id="R361b16b9e5914df7" /><Relationship Type="http://schemas.openxmlformats.org/officeDocument/2006/relationships/notesSlide" Target="/ppt/notesSlides/notesSlide10.xml" Id="Rc43946a61dde42c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d2591f7a7d19450f" /><Relationship Type="http://schemas.openxmlformats.org/officeDocument/2006/relationships/image" Target="/ppt/media/image.jpeg" Id="Rd657de589678439b" /><Relationship Type="http://schemas.openxmlformats.org/officeDocument/2006/relationships/notesSlide" Target="/ppt/notesSlides/notesSlide11.xml" Id="R259dfe75ec0b4af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c3e0613146484898" /><Relationship Type="http://schemas.openxmlformats.org/officeDocument/2006/relationships/hyperlink" Target="mailto:wecare@barkiva.com?subject=Q-commerce%20partnership" TargetMode="External" Id="Rb5e8b6aba6704bd3" /><Relationship Type="http://schemas.openxmlformats.org/officeDocument/2006/relationships/image" Target="/ppt/media/image9.png" Id="Rafeafdbef525473c" /><Relationship Type="http://schemas.openxmlformats.org/officeDocument/2006/relationships/image" Target="/ppt/media/image2.svg" Id="Rf755e6d448514911" /><Relationship Type="http://schemas.openxmlformats.org/officeDocument/2006/relationships/notesSlide" Target="/ppt/notesSlides/notesSlide12.xml" Id="R9c8ab6b22a4649f1" /></Relationships>
</file>

<file path=ppt/slides/slide1.xml><?xml version="1.0" encoding="utf-8"?>
<p:sld xmlns:a="http://schemas.openxmlformats.org/drawingml/2006/main" xmlns:ns2="http://schemas.openxmlformats.org/officeDocument/2006/relationships" xmlns:ns3="http://schemas.microsoft.com/office/drawing/2016/SVG/main" xmlns:ns4="http://schemas.microsoft.com/office/drawing/2014/main" xmlns:ns5="http://schemas.microsoft.com/office/powerpoint/2010/main" xmlns:p="http://schemas.openxmlformats.org/presentationml/2006/main">
  <p:cSld>
    <p:bg>
      <p:bgPr>
        <a:solidFill>
          <a:srgbClr val="F5F3EE"/>
        </a:solidFill>
      </p:bgPr>
    </p:bg>
    <p:spTree>
      <p:nvGrpSpPr>
        <p:cNvPr id="1" name=""/>
        <p:cNvGrpSpPr/>
        <p:nvPr/>
      </p:nvGrpSpPr>
      <p:grpSpPr>
        <a:xfrm/>
      </p:grpSpPr>
      <p:pic>
        <p:nvPicPr>
          <p:cNvPr id="7" name=""/>
          <p:cNvPicPr>
            <a:picLocks noChangeAspect="1"/>
          </p:cNvPicPr>
          <p:nvPr/>
        </p:nvPicPr>
        <p:blipFill>
          <a:blip ns2:embed="R1b5b1c5c57834900"/>
          <a:srcRect l="0" t="8333" r="0" b="8333"/>
          <a:stretch>
            <a:fillRect l="0" t="0" r="0" b="0"/>
          </a:stretch>
        </p:blipFill>
        <p:spPr>
          <a:xfrm>
            <a:off x="6705600" y="0"/>
            <a:ext cx="5486400" cy="6858000"/>
          </a:xfrm>
          <a:prstGeom prst="rect">
            <a:avLst/>
          </a:prstGeom>
        </p:spPr>
      </p:pic>
      <p:pic>
        <p:nvPicPr>
          <p:cNvPr id="8" name=""/>
          <p:cNvPicPr>
            <a:picLocks noChangeAspect="1"/>
          </p:cNvPicPr>
          <p:nvPr/>
        </p:nvPicPr>
        <p:blipFill>
          <a:blip ns2:embed="Rb00ff2efc5f6432c">
            <a:extLst>
              <a:ext uri="{96DAC541-7B7A-43D3-8B79-37D633B846F1}">
                <ns3:svgBlip ns2:embed="Rc6560dfe291c424c"/>
              </a:ext>
            </a:extLst>
          </a:blip>
          <a:stretch/>
        </p:blipFill>
        <p:spPr>
          <a:xfrm>
            <a:off x="495300" y="285750"/>
            <a:ext cx="1762125" cy="742950"/>
          </a:xfrm>
          <a:prstGeom prst="rect">
            <a:avLst/>
          </a:prstGeom>
        </p:spPr>
      </p:pic>
      <p:sp>
        <p:nvSpPr>
          <p:cNvPr id="3" name="en-copy-1">
            <a:extLst>
              <a:ext uri="{FF2B5EF4-FFF2-40B4-BE49-F238E27FC236}">
                <ns4:creationId id="{7E751D65-9C70-4644-89AC-FA1F1190E612}"/>
              </a:ext>
            </a:extLst>
          </p:cNvPr>
          <p:cNvSpPr>
            <a:spLocks noGrp="1"/>
          </p:cNvSpPr>
          <p:nvPr/>
        </p:nvSpPr>
        <p:spPr>
          <a:xfrm>
            <a:off x="609600" y="1390650"/>
            <a:ext cx="5715000" cy="356235"/>
          </a:xfrm>
          <a:prstGeom prst="rect">
            <a:avLst/>
          </a:prstGeom>
          <a:noFill/>
          <a:ln w="0">
            <a:noFill/>
          </a:ln>
        </p:spPr>
        <p:txBody>
          <a:bodyPr wrap="none" lIns="0" tIns="0" rIns="0" bIns="0" anchor="t">
            <a:noAutofit/>
          </a:bodyPr>
          <a:lstStyle/>
          <a:p>
            <a:pPr algn="l" rtl="0">
              <a:lnSpc>
                <a:spcPts val="2228"/>
              </a:lnSpc>
              <a:buNone/>
              <a:defRPr sz="1650" b="1" lang="en-US">
                <a:solidFill>
                  <a:srgbClr val="1248C2"/>
                </a:solidFill>
                <a:latin typeface="Poppins"/>
                <a:ea typeface="Poppins"/>
                <a:cs typeface="Poppins"/>
              </a:defRPr>
            </a:pPr>
            <a:r>
              <a:rPr sz="1650" b="1" lang="en-US">
                <a:solidFill>
                  <a:srgbClr val="1248C2"/>
                </a:solidFill>
                <a:latin typeface="Poppins"/>
                <a:ea typeface="Poppins"/>
                <a:cs typeface="Poppins"/>
              </a:rPr>
              <a:t>Q-commerce Partners</a:t>
            </a:r>
          </a:p>
        </p:txBody>
      </p:sp>
      <p:sp>
        <p:nvSpPr>
          <p:cNvPr id="4" name="en-copy-2">
            <a:extLst>
              <a:ext uri="{FF2B5EF4-FFF2-40B4-BE49-F238E27FC236}">
                <ns4:creationId id="{AB7B813B-A5B1-4649-98D2-3FF6D1C03F13}"/>
              </a:ext>
            </a:extLst>
          </p:cNvPr>
          <p:cNvSpPr>
            <a:spLocks noGrp="1"/>
          </p:cNvSpPr>
          <p:nvPr/>
        </p:nvSpPr>
        <p:spPr>
          <a:xfrm>
            <a:off x="609600" y="1971675"/>
            <a:ext cx="5953125" cy="2263140"/>
          </a:xfrm>
          <a:prstGeom prst="rect">
            <a:avLst/>
          </a:prstGeom>
          <a:noFill/>
          <a:ln w="0">
            <a:noFill/>
          </a:ln>
        </p:spPr>
        <p:txBody>
          <a:bodyPr wrap="none" lIns="0" tIns="0" rIns="0" bIns="0" anchor="t">
            <a:noAutofit/>
          </a:bodyPr>
          <a:lstStyle/>
          <a:p>
            <a:pPr algn="l" rtl="0">
              <a:lnSpc>
                <a:spcPts val="5468"/>
              </a:lnSpc>
              <a:buNone/>
              <a:defRPr sz="4050" b="1" lang="en-US">
                <a:solidFill>
                  <a:srgbClr val="172D51"/>
                </a:solidFill>
                <a:latin typeface="Poppins"/>
                <a:ea typeface="Poppins"/>
                <a:cs typeface="Poppins"/>
              </a:defRPr>
            </a:pPr>
            <a:r>
              <a:rPr sz="4050" b="1" lang="en-US">
                <a:solidFill>
                  <a:srgbClr val="172D51"/>
                </a:solidFill>
                <a:latin typeface="Poppins"/>
                <a:ea typeface="Poppins"/>
                <a:cs typeface="Poppins"/>
              </a:rPr>
              <a:t>Your store.</a:t>
            </a:r>
          </a:p>
          <a:p>
            <a:pPr algn="l" rtl="0">
              <a:lnSpc>
                <a:spcPts val="5468"/>
              </a:lnSpc>
              <a:buNone/>
              <a:defRPr sz="4050" b="1" lang="en-US">
                <a:solidFill>
                  <a:srgbClr val="172D51"/>
                </a:solidFill>
                <a:latin typeface="Poppins"/>
                <a:ea typeface="Poppins"/>
                <a:cs typeface="Poppins"/>
              </a:defRPr>
            </a:pPr>
            <a:r>
              <a:rPr sz="4050" b="1" lang="en-US">
                <a:solidFill>
                  <a:srgbClr val="172D51"/>
                </a:solidFill>
                <a:latin typeface="Poppins"/>
                <a:ea typeface="Poppins"/>
                <a:cs typeface="Poppins"/>
              </a:rPr>
              <a:t>More customers.</a:t>
            </a:r>
          </a:p>
          <a:p>
            <a:pPr algn="l" rtl="0">
              <a:lnSpc>
                <a:spcPts val="5468"/>
              </a:lnSpc>
              <a:buNone/>
              <a:defRPr sz="4050" b="1" lang="en-US">
                <a:solidFill>
                  <a:srgbClr val="172D51"/>
                </a:solidFill>
                <a:latin typeface="Poppins"/>
                <a:ea typeface="Poppins"/>
                <a:cs typeface="Poppins"/>
              </a:defRPr>
            </a:pPr>
            <a:r>
              <a:rPr sz="4050" b="1" lang="en-US">
                <a:solidFill>
                  <a:srgbClr val="172D51"/>
                </a:solidFill>
                <a:latin typeface="Poppins"/>
                <a:ea typeface="Poppins"/>
                <a:cs typeface="Poppins"/>
              </a:rPr>
              <a:t>Delivery handled.</a:t>
            </a:r>
          </a:p>
        </p:txBody>
      </p:sp>
      <p:sp>
        <p:nvSpPr>
          <p:cNvPr id="5" name="en-copy-3">
            <a:extLst>
              <a:ext uri="{FF2B5EF4-FFF2-40B4-BE49-F238E27FC236}">
                <ns4:creationId id="{39BA8AF9-7289-4D71-AEAF-659E3AC4D17D}"/>
              </a:ext>
            </a:extLst>
          </p:cNvPr>
          <p:cNvSpPr>
            <a:spLocks noGrp="1"/>
          </p:cNvSpPr>
          <p:nvPr/>
        </p:nvSpPr>
        <p:spPr>
          <a:xfrm>
            <a:off x="609600" y="4705350"/>
            <a:ext cx="5810250" cy="697230"/>
          </a:xfrm>
          <a:prstGeom prst="rect">
            <a:avLst/>
          </a:prstGeom>
          <a:noFill/>
          <a:ln w="0">
            <a:noFill/>
          </a:ln>
        </p:spPr>
        <p:txBody>
          <a:bodyPr wrap="none" lIns="0" tIns="0" rIns="0" bIns="0" anchor="t">
            <a:noAutofit/>
          </a:bodyPr>
          <a:lstStyle/>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A new sales channel for your pet store,</a:t>
            </a:r>
          </a:p>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with delivery through Barkiva.</a:t>
            </a:r>
          </a:p>
        </p:txBody>
      </p:sp>
      <p:sp>
        <p:nvSpPr>
          <p:cNvPr id="6" name="en-copy-4">
            <a:extLst>
              <a:ext uri="{FF2B5EF4-FFF2-40B4-BE49-F238E27FC236}">
                <ns4:creationId id="{078FBA9F-2C85-4BF3-BC4F-7A48A14C5D47}"/>
              </a:ext>
            </a:extLst>
          </p:cNvPr>
          <p:cNvSpPr>
            <a:spLocks noGrp="1"/>
          </p:cNvSpPr>
          <p:nvPr/>
        </p:nvSpPr>
        <p:spPr>
          <a:xfrm>
            <a:off x="609600" y="6067425"/>
            <a:ext cx="5810250" cy="307658"/>
          </a:xfrm>
          <a:prstGeom prst="rect">
            <a:avLst/>
          </a:prstGeom>
          <a:noFill/>
          <a:ln w="0">
            <a:noFill/>
          </a:ln>
        </p:spPr>
        <p:txBody>
          <a:bodyPr wrap="none" lIns="0" tIns="0" rIns="0" bIns="0" anchor="t">
            <a:noAutofit/>
          </a:bodyPr>
          <a:lstStyle/>
          <a:p>
            <a:pPr algn="l" rtl="0">
              <a:lnSpc>
                <a:spcPts val="1924"/>
              </a:lnSpc>
              <a:buNone/>
              <a:defRPr sz="1425" b="1" lang="en-US">
                <a:solidFill>
                  <a:srgbClr val="1248C2"/>
                </a:solidFill>
                <a:latin typeface="Poppins"/>
                <a:ea typeface="Poppins"/>
                <a:cs typeface="Poppins"/>
              </a:defRPr>
            </a:pPr>
            <a:r>
              <a:rPr sz="1425" b="1" lang="en-US">
                <a:solidFill>
                  <a:srgbClr val="1248C2"/>
                </a:solidFill>
                <a:latin typeface="Poppins"/>
                <a:ea typeface="Poppins"/>
                <a:cs typeface="Poppins"/>
              </a:rPr>
              <a:t>Pet retail partnerships</a:t>
            </a:r>
          </a:p>
        </p:txBody>
      </p:sp>
    </p:spTree>
    <p:extLst>
      <p:ext uri="{BB962C8B-B14F-4D97-AF65-F5344CB8AC3E}">
        <ns5:creationId val="1276629057"/>
      </p:ext>
    </p:extLst>
  </p:cSld>
</p:sld>
</file>

<file path=ppt/slides/slide2.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9" name="en-copy-5">
            <a:extLst>
              <a:ext uri="{FF2B5EF4-FFF2-40B4-BE49-F238E27FC236}">
                <ns2:creationId id="{9EB85027-0AD9-4095-8F80-84B3279AC438}"/>
              </a:ext>
            </a:extLst>
          </p:cNvPr>
          <p:cNvSpPr>
            <a:spLocks noGrp="1"/>
          </p:cNvSpPr>
          <p:nvPr/>
        </p:nvSpPr>
        <p:spPr>
          <a:xfrm>
            <a:off x="609600" y="619125"/>
            <a:ext cx="5238750" cy="1365409"/>
          </a:xfrm>
          <a:prstGeom prst="rect">
            <a:avLst/>
          </a:prstGeom>
          <a:noFill/>
          <a:ln w="0">
            <a:noFill/>
          </a:ln>
        </p:spPr>
        <p:txBody>
          <a:bodyPr wrap="none" lIns="0" tIns="0" rIns="0" bIns="0" anchor="t">
            <a:noAutofit/>
          </a:bodyPr>
          <a:lstStyle/>
          <a:p>
            <a:pPr algn="l" rtl="0">
              <a:lnSpc>
                <a:spcPts val="4759"/>
              </a:lnSpc>
              <a:buNone/>
              <a:defRPr sz="3525" b="1" lang="en-US">
                <a:solidFill>
                  <a:srgbClr val="172D51"/>
                </a:solidFill>
                <a:latin typeface="Poppins"/>
                <a:ea typeface="Poppins"/>
                <a:cs typeface="Poppins"/>
              </a:defRPr>
            </a:pPr>
            <a:r>
              <a:rPr sz="3525" b="1" lang="en-US">
                <a:solidFill>
                  <a:srgbClr val="172D51"/>
                </a:solidFill>
                <a:latin typeface="Poppins"/>
                <a:ea typeface="Poppins"/>
                <a:cs typeface="Poppins"/>
              </a:rPr>
              <a:t>Beyond your</a:t>
            </a:r>
          </a:p>
          <a:p>
            <a:pPr algn="l" rtl="0">
              <a:lnSpc>
                <a:spcPts val="4759"/>
              </a:lnSpc>
              <a:buNone/>
              <a:defRPr sz="3525" b="1" lang="en-US">
                <a:solidFill>
                  <a:srgbClr val="172D51"/>
                </a:solidFill>
                <a:latin typeface="Poppins"/>
                <a:ea typeface="Poppins"/>
                <a:cs typeface="Poppins"/>
              </a:defRPr>
            </a:pPr>
            <a:r>
              <a:rPr sz="3525" b="1" lang="en-US">
                <a:solidFill>
                  <a:srgbClr val="172D51"/>
                </a:solidFill>
                <a:latin typeface="Poppins"/>
                <a:ea typeface="Poppins"/>
                <a:cs typeface="Poppins"/>
              </a:rPr>
              <a:t>usual catchment</a:t>
            </a:r>
          </a:p>
        </p:txBody>
      </p:sp>
      <p:sp>
        <p:nvSpPr>
          <p:cNvPr id="2" name="en-copy-6">
            <a:extLst>
              <a:ext uri="{FF2B5EF4-FFF2-40B4-BE49-F238E27FC236}">
                <ns2:creationId id="{50E4D87E-9845-4B3A-B3B0-F36762578838}"/>
              </a:ext>
            </a:extLst>
          </p:cNvPr>
          <p:cNvSpPr>
            <a:spLocks noGrp="1"/>
          </p:cNvSpPr>
          <p:nvPr/>
        </p:nvSpPr>
        <p:spPr>
          <a:xfrm>
            <a:off x="609600" y="2695575"/>
            <a:ext cx="4714875" cy="421005"/>
          </a:xfrm>
          <a:prstGeom prst="rect">
            <a:avLst/>
          </a:prstGeom>
          <a:noFill/>
          <a:ln w="0">
            <a:noFill/>
          </a:ln>
        </p:spPr>
        <p:txBody>
          <a:bodyPr wrap="none" lIns="0" tIns="0" rIns="0" bIns="0" anchor="t">
            <a:noAutofit/>
          </a:bodyPr>
          <a:lstStyle/>
          <a:p>
            <a:pPr algn="l" rtl="0">
              <a:lnSpc>
                <a:spcPts val="2632"/>
              </a:lnSpc>
              <a:buNone/>
              <a:defRPr sz="1950" b="1" lang="en-US">
                <a:solidFill>
                  <a:srgbClr val="1248C2"/>
                </a:solidFill>
                <a:latin typeface="Poppins"/>
                <a:ea typeface="Poppins"/>
                <a:cs typeface="Poppins"/>
              </a:defRPr>
            </a:pPr>
            <a:r>
              <a:rPr sz="1950" b="1" lang="en-US">
                <a:solidFill>
                  <a:srgbClr val="1248C2"/>
                </a:solidFill>
                <a:latin typeface="Poppins"/>
                <a:ea typeface="Poppins"/>
                <a:cs typeface="Poppins"/>
              </a:rPr>
              <a:t>New ways to discover your store</a:t>
            </a:r>
          </a:p>
        </p:txBody>
      </p:sp>
      <p:sp>
        <p:nvSpPr>
          <p:cNvPr id="3" name="en-copy-7">
            <a:extLst>
              <a:ext uri="{FF2B5EF4-FFF2-40B4-BE49-F238E27FC236}">
                <ns2:creationId id="{3AD22098-A59D-4D3F-8ACC-D3D1226F7BCA}"/>
              </a:ext>
            </a:extLst>
          </p:cNvPr>
          <p:cNvSpPr>
            <a:spLocks noGrp="1"/>
          </p:cNvSpPr>
          <p:nvPr/>
        </p:nvSpPr>
        <p:spPr>
          <a:xfrm>
            <a:off x="609600" y="3209925"/>
            <a:ext cx="4762500" cy="668179"/>
          </a:xfrm>
          <a:prstGeom prst="rect">
            <a:avLst/>
          </a:prstGeom>
          <a:noFill/>
          <a:ln w="0">
            <a:noFill/>
          </a:ln>
        </p:spPr>
        <p:txBody>
          <a:bodyPr wrap="none" lIns="0" tIns="0" rIns="0" bIns="0" anchor="t">
            <a:noAutofit/>
          </a:bodyPr>
          <a:lstStyle/>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Reach pet owners who may not pass</a:t>
            </a:r>
          </a:p>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your shop on their everyday route.</a:t>
            </a:r>
          </a:p>
        </p:txBody>
      </p:sp>
      <p:sp>
        <p:nvSpPr>
          <p:cNvPr id="4" name="en-copy-8">
            <a:extLst>
              <a:ext uri="{FF2B5EF4-FFF2-40B4-BE49-F238E27FC236}">
                <ns2:creationId id="{29109CB8-2966-414C-92CF-DF44C2A2DC54}"/>
              </a:ext>
            </a:extLst>
          </p:cNvPr>
          <p:cNvSpPr>
            <a:spLocks noGrp="1"/>
          </p:cNvSpPr>
          <p:nvPr/>
        </p:nvSpPr>
        <p:spPr>
          <a:xfrm>
            <a:off x="609600" y="4400550"/>
            <a:ext cx="4762500" cy="404813"/>
          </a:xfrm>
          <a:prstGeom prst="rect">
            <a:avLst/>
          </a:prstGeom>
          <a:noFill/>
          <a:ln w="0">
            <a:noFill/>
          </a:ln>
        </p:spPr>
        <p:txBody>
          <a:bodyPr wrap="none" lIns="0" tIns="0" rIns="0" bIns="0" anchor="t">
            <a:noAutofit/>
          </a:bodyPr>
          <a:lstStyle/>
          <a:p>
            <a:pPr algn="l" rtl="0">
              <a:lnSpc>
                <a:spcPts val="2531"/>
              </a:lnSpc>
              <a:buNone/>
              <a:defRPr sz="1875" b="1" lang="en-US">
                <a:solidFill>
                  <a:srgbClr val="172D51"/>
                </a:solidFill>
                <a:latin typeface="Poppins"/>
                <a:ea typeface="Poppins"/>
                <a:cs typeface="Poppins"/>
              </a:defRPr>
            </a:pPr>
            <a:r>
              <a:rPr sz="1875" b="1" lang="en-US">
                <a:solidFill>
                  <a:srgbClr val="172D51"/>
                </a:solidFill>
                <a:latin typeface="Poppins"/>
                <a:ea typeface="Poppins"/>
                <a:cs typeface="Poppins"/>
              </a:rPr>
              <a:t>Products within delivery reach</a:t>
            </a:r>
          </a:p>
        </p:txBody>
      </p:sp>
      <p:sp>
        <p:nvSpPr>
          <p:cNvPr id="5" name="en-copy-9">
            <a:extLst>
              <a:ext uri="{FF2B5EF4-FFF2-40B4-BE49-F238E27FC236}">
                <ns2:creationId id="{1F98E3CD-601E-494E-8954-3AD4AA2E993D}"/>
              </a:ext>
            </a:extLst>
          </p:cNvPr>
          <p:cNvSpPr>
            <a:spLocks noGrp="1"/>
          </p:cNvSpPr>
          <p:nvPr/>
        </p:nvSpPr>
        <p:spPr>
          <a:xfrm>
            <a:off x="609600" y="4905375"/>
            <a:ext cx="4667250" cy="668179"/>
          </a:xfrm>
          <a:prstGeom prst="rect">
            <a:avLst/>
          </a:prstGeom>
          <a:noFill/>
          <a:ln w="0">
            <a:noFill/>
          </a:ln>
        </p:spPr>
        <p:txBody>
          <a:bodyPr wrap="none" lIns="0" tIns="0" rIns="0" bIns="0" anchor="t">
            <a:noAutofit/>
          </a:bodyPr>
          <a:lstStyle/>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Barkiva connects nearby demand</a:t>
            </a:r>
          </a:p>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with your available stock.</a:t>
            </a:r>
          </a:p>
        </p:txBody>
      </p:sp>
      <p:pic>
        <p:nvPicPr>
          <p:cNvPr id="14" name=""/>
          <p:cNvPicPr>
            <a:picLocks noChangeAspect="1"/>
          </p:cNvPicPr>
          <p:nvPr/>
        </p:nvPicPr>
        <p:blipFill>
          <a:blip ns3:embed="R71f57ae833be4391"/>
          <a:stretch/>
        </p:blipFill>
        <p:spPr>
          <a:xfrm>
            <a:off x="5572125" y="1133682"/>
            <a:ext cx="6048375" cy="4733511"/>
          </a:xfrm>
          <a:prstGeom prst="rect">
            <a:avLst/>
          </a:prstGeom>
        </p:spPr>
      </p:pic>
      <p:sp>
        <p:nvSpPr>
          <p:cNvPr id="7" name="en-copy-10">
            <a:extLst>
              <a:ext uri="{FF2B5EF4-FFF2-40B4-BE49-F238E27FC236}">
                <ns2:creationId id="{74587F01-9912-48F2-9AA3-22E3EFFD8115}"/>
              </a:ext>
            </a:extLst>
          </p:cNvPr>
          <p:cNvSpPr>
            <a:spLocks noGrp="1"/>
          </p:cNvSpPr>
          <p:nvPr/>
        </p:nvSpPr>
        <p:spPr>
          <a:xfrm>
            <a:off x="5715000" y="6000750"/>
            <a:ext cx="5715000" cy="226695"/>
          </a:xfrm>
          <a:prstGeom prst="rect">
            <a:avLst/>
          </a:prstGeom>
          <a:noFill/>
          <a:ln w="0">
            <a:noFill/>
          </a:ln>
        </p:spPr>
        <p:txBody>
          <a:bodyPr wrap="none" lIns="0" tIns="0" rIns="0" bIns="0" anchor="t">
            <a:noAutofit/>
          </a:bodyPr>
          <a:lstStyle/>
          <a:p>
            <a:pPr algn="ct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Illustrative product concept</a:t>
            </a:r>
          </a:p>
        </p:txBody>
      </p:sp>
      <p:sp>
        <p:nvSpPr>
          <p:cNvPr id="8" name="en-copy-11">
            <a:extLst>
              <a:ext uri="{FF2B5EF4-FFF2-40B4-BE49-F238E27FC236}">
                <ns2:creationId id="{EADCE927-9CB1-4EDF-B7E7-C5F516CE795E}"/>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02</a:t>
            </a:r>
          </a:p>
        </p:txBody>
      </p:sp>
    </p:spTree>
    <p:extLst>
      <p:ext uri="{BB962C8B-B14F-4D97-AF65-F5344CB8AC3E}">
        <ns4:creationId val="1742949351"/>
      </p:ext>
    </p:extLst>
  </p:cSld>
</p:sld>
</file>

<file path=ppt/slides/slide3.xml><?xml version="1.0" encoding="utf-8"?>
<p:sld xmlns:a="http://schemas.openxmlformats.org/drawingml/2006/main" xmlns:ns2="http://schemas.microsoft.com/office/drawing/2014/main" xmlns:ns3="http://schemas.microsoft.com/office/powerpoint/2010/main" xmlns:p="http://schemas.openxmlformats.org/presentationml/2006/main">
  <p:cSld>
    <p:bg>
      <p:bgPr>
        <a:solidFill>
          <a:srgbClr val="1248C2"/>
        </a:solidFill>
      </p:bgPr>
    </p:bg>
    <p:spTree>
      <p:nvGrpSpPr>
        <p:cNvPr id="1" name=""/>
        <p:cNvGrpSpPr/>
        <p:nvPr/>
      </p:nvGrpSpPr>
      <p:grpSpPr>
        <a:xfrm/>
      </p:grpSpPr>
      <p:sp>
        <p:nvSpPr>
          <p:cNvPr id="9" name="en-copy-12">
            <a:extLst>
              <a:ext uri="{FF2B5EF4-FFF2-40B4-BE49-F238E27FC236}">
                <ns2:creationId id="{FCB9167F-8F97-410A-BC5A-27AF5A9816AF}"/>
              </a:ext>
            </a:extLst>
          </p:cNvPr>
          <p:cNvSpPr>
            <a:spLocks noGrp="1"/>
          </p:cNvSpPr>
          <p:nvPr/>
        </p:nvSpPr>
        <p:spPr>
          <a:xfrm>
            <a:off x="609600" y="600075"/>
            <a:ext cx="10763250" cy="1568768"/>
          </a:xfrm>
          <a:prstGeom prst="rect">
            <a:avLst/>
          </a:prstGeom>
          <a:noFill/>
          <a:ln w="0">
            <a:noFill/>
          </a:ln>
        </p:spPr>
        <p:txBody>
          <a:bodyPr wrap="none" lIns="0" tIns="0" rIns="0" bIns="0" anchor="t">
            <a:noAutofit/>
          </a:bodyPr>
          <a:lstStyle/>
          <a:p>
            <a:pPr algn="l" rtl="0">
              <a:lnSpc>
                <a:spcPts val="5468"/>
              </a:lnSpc>
              <a:buNone/>
              <a:defRPr sz="4050" b="1" lang="en-US">
                <a:solidFill>
                  <a:srgbClr val="FFFFFF"/>
                </a:solidFill>
                <a:latin typeface="Poppins"/>
                <a:ea typeface="Poppins"/>
                <a:cs typeface="Poppins"/>
              </a:defRPr>
            </a:pPr>
            <a:r>
              <a:rPr sz="4050" b="1" lang="en-US">
                <a:solidFill>
                  <a:srgbClr val="FFFFFF"/>
                </a:solidFill>
                <a:latin typeface="Poppins"/>
                <a:ea typeface="Poppins"/>
                <a:cs typeface="Poppins"/>
              </a:rPr>
              <a:t>More orders from</a:t>
            </a:r>
          </a:p>
          <a:p>
            <a:pPr algn="l" rtl="0">
              <a:lnSpc>
                <a:spcPts val="5468"/>
              </a:lnSpc>
              <a:buNone/>
              <a:defRPr sz="4050" b="1" lang="en-US">
                <a:solidFill>
                  <a:srgbClr val="FFFFFF"/>
                </a:solidFill>
                <a:latin typeface="Poppins"/>
                <a:ea typeface="Poppins"/>
                <a:cs typeface="Poppins"/>
              </a:defRPr>
            </a:pPr>
            <a:r>
              <a:rPr sz="4050" b="1" lang="en-US">
                <a:solidFill>
                  <a:srgbClr val="FFFFFF"/>
                </a:solidFill>
                <a:latin typeface="Poppins"/>
                <a:ea typeface="Poppins"/>
                <a:cs typeface="Poppins"/>
              </a:rPr>
              <a:t>the store you already run</a:t>
            </a:r>
          </a:p>
        </p:txBody>
      </p:sp>
      <p:sp>
        <p:nvSpPr>
          <p:cNvPr id="2" name="en-copy-13">
            <a:extLst>
              <a:ext uri="{FF2B5EF4-FFF2-40B4-BE49-F238E27FC236}">
                <ns2:creationId id="{D4451AF3-1761-4947-8672-665AAC79AC5E}"/>
              </a:ext>
            </a:extLst>
          </p:cNvPr>
          <p:cNvSpPr>
            <a:spLocks noGrp="1"/>
          </p:cNvSpPr>
          <p:nvPr/>
        </p:nvSpPr>
        <p:spPr>
          <a:xfrm>
            <a:off x="609600" y="2667000"/>
            <a:ext cx="4857750" cy="485775"/>
          </a:xfrm>
          <a:prstGeom prst="rect">
            <a:avLst/>
          </a:prstGeom>
          <a:noFill/>
          <a:ln w="0">
            <a:noFill/>
          </a:ln>
        </p:spPr>
        <p:txBody>
          <a:bodyPr wrap="none" lIns="0" tIns="0" rIns="0" bIns="0" anchor="t">
            <a:noAutofit/>
          </a:bodyPr>
          <a:lstStyle/>
          <a:p>
            <a:pPr algn="l" rtl="0">
              <a:lnSpc>
                <a:spcPts val="3038"/>
              </a:lnSpc>
              <a:buNone/>
              <a:defRPr sz="2250" b="1" lang="en-US">
                <a:solidFill>
                  <a:srgbClr val="FFFFFF"/>
                </a:solidFill>
                <a:latin typeface="Poppins"/>
                <a:ea typeface="Poppins"/>
                <a:cs typeface="Poppins"/>
              </a:defRPr>
            </a:pPr>
            <a:r>
              <a:rPr sz="2250" b="1" lang="en-US">
                <a:solidFill>
                  <a:srgbClr val="FFFFFF"/>
                </a:solidFill>
                <a:latin typeface="Poppins"/>
                <a:ea typeface="Poppins"/>
                <a:cs typeface="Poppins"/>
              </a:rPr>
              <a:t>Your store contributes</a:t>
            </a:r>
          </a:p>
        </p:txBody>
      </p:sp>
      <p:sp>
        <p:nvSpPr>
          <p:cNvPr id="3" name="en-copy-14">
            <a:extLst>
              <a:ext uri="{FF2B5EF4-FFF2-40B4-BE49-F238E27FC236}">
                <ns2:creationId id="{97D45768-C718-4E83-BA70-CFD5B94A28FC}"/>
              </a:ext>
            </a:extLst>
          </p:cNvPr>
          <p:cNvSpPr>
            <a:spLocks noGrp="1"/>
          </p:cNvSpPr>
          <p:nvPr/>
        </p:nvSpPr>
        <p:spPr>
          <a:xfrm>
            <a:off x="609600" y="3324225"/>
            <a:ext cx="5143500" cy="1005840"/>
          </a:xfrm>
          <a:prstGeom prst="rect">
            <a:avLst/>
          </a:prstGeom>
          <a:noFill/>
          <a:ln w="0">
            <a:noFill/>
          </a:ln>
        </p:spPr>
        <p:txBody>
          <a:bodyPr wrap="none" lIns="0" tIns="0" rIns="0" bIns="0" anchor="t">
            <a:noAutofit/>
          </a:bodyPr>
          <a:lstStyle/>
          <a:p>
            <a:pPr algn="l" rtl="0">
              <a:lnSpc>
                <a:spcPts val="2430"/>
              </a:lnSpc>
              <a:buNone/>
              <a:defRPr sz="1800" b="0" lang="en-US">
                <a:solidFill>
                  <a:srgbClr val="DFE8FC"/>
                </a:solidFill>
                <a:latin typeface="Poppins"/>
                <a:ea typeface="Poppins"/>
                <a:cs typeface="Poppins"/>
              </a:defRPr>
            </a:pPr>
            <a:r>
              <a:rPr sz="1800" b="0" lang="en-US">
                <a:solidFill>
                  <a:srgbClr val="DFE8FC"/>
                </a:solidFill>
                <a:latin typeface="Poppins"/>
                <a:ea typeface="Poppins"/>
                <a:cs typeface="Poppins"/>
              </a:rPr>
              <a:t>Available stock and product knowledge</a:t>
            </a:r>
          </a:p>
          <a:p>
            <a:pPr algn="l" rtl="0">
              <a:lnSpc>
                <a:spcPts val="2430"/>
              </a:lnSpc>
              <a:buNone/>
              <a:defRPr sz="1800" b="0" lang="en-US">
                <a:solidFill>
                  <a:srgbClr val="DFE8FC"/>
                </a:solidFill>
                <a:latin typeface="Poppins"/>
                <a:ea typeface="Poppins"/>
                <a:cs typeface="Poppins"/>
              </a:defRPr>
            </a:pPr>
            <a:r>
              <a:rPr sz="1800" b="0" lang="en-US">
                <a:solidFill>
                  <a:srgbClr val="DFE8FC"/>
                </a:solidFill>
                <a:latin typeface="Poppins"/>
                <a:ea typeface="Poppins"/>
                <a:cs typeface="Poppins"/>
              </a:rPr>
              <a:t>A team that picks and packs orders</a:t>
            </a:r>
          </a:p>
          <a:p>
            <a:pPr algn="l" rtl="0">
              <a:lnSpc>
                <a:spcPts val="2430"/>
              </a:lnSpc>
              <a:buNone/>
              <a:defRPr sz="1800" b="0" lang="en-US">
                <a:solidFill>
                  <a:srgbClr val="DFE8FC"/>
                </a:solidFill>
                <a:latin typeface="Poppins"/>
                <a:ea typeface="Poppins"/>
                <a:cs typeface="Poppins"/>
              </a:defRPr>
            </a:pPr>
            <a:r>
              <a:rPr sz="1800" b="0" lang="en-US">
                <a:solidFill>
                  <a:srgbClr val="DFE8FC"/>
                </a:solidFill>
                <a:latin typeface="Poppins"/>
                <a:ea typeface="Poppins"/>
                <a:cs typeface="Poppins"/>
              </a:rPr>
              <a:t>Agreed prices with room for your margin</a:t>
            </a:r>
          </a:p>
        </p:txBody>
      </p:sp>
      <p:sp>
        <p:nvSpPr>
          <p:cNvPr id="4" name="en-copy-15">
            <a:extLst>
              <a:ext uri="{FF2B5EF4-FFF2-40B4-BE49-F238E27FC236}">
                <ns2:creationId id="{92E07E27-62DF-4A12-AFEA-8E70144204D7}"/>
              </a:ext>
            </a:extLst>
          </p:cNvPr>
          <p:cNvSpPr>
            <a:spLocks noGrp="1"/>
          </p:cNvSpPr>
          <p:nvPr/>
        </p:nvSpPr>
        <p:spPr>
          <a:xfrm>
            <a:off x="6610350" y="2667000"/>
            <a:ext cx="4953000" cy="485775"/>
          </a:xfrm>
          <a:prstGeom prst="rect">
            <a:avLst/>
          </a:prstGeom>
          <a:noFill/>
          <a:ln w="0">
            <a:noFill/>
          </a:ln>
        </p:spPr>
        <p:txBody>
          <a:bodyPr wrap="none" lIns="0" tIns="0" rIns="0" bIns="0" anchor="t">
            <a:noAutofit/>
          </a:bodyPr>
          <a:lstStyle/>
          <a:p>
            <a:pPr algn="l" rtl="0">
              <a:lnSpc>
                <a:spcPts val="3038"/>
              </a:lnSpc>
              <a:buNone/>
              <a:defRPr sz="2250" b="1" lang="en-US">
                <a:solidFill>
                  <a:srgbClr val="FFFFFF"/>
                </a:solidFill>
                <a:latin typeface="Poppins"/>
                <a:ea typeface="Poppins"/>
                <a:cs typeface="Poppins"/>
              </a:defRPr>
            </a:pPr>
            <a:r>
              <a:rPr sz="2250" b="1" lang="en-US">
                <a:solidFill>
                  <a:srgbClr val="FFFFFF"/>
                </a:solidFill>
                <a:latin typeface="Poppins"/>
                <a:ea typeface="Poppins"/>
                <a:cs typeface="Poppins"/>
              </a:rPr>
              <a:t>Barkiva contributes</a:t>
            </a:r>
          </a:p>
        </p:txBody>
      </p:sp>
      <p:sp>
        <p:nvSpPr>
          <p:cNvPr id="5" name="en-copy-16">
            <a:extLst>
              <a:ext uri="{FF2B5EF4-FFF2-40B4-BE49-F238E27FC236}">
                <ns2:creationId id="{91C57D07-C49E-4A5E-B289-038504CB3281}"/>
              </a:ext>
            </a:extLst>
          </p:cNvPr>
          <p:cNvSpPr>
            <a:spLocks noGrp="1"/>
          </p:cNvSpPr>
          <p:nvPr/>
        </p:nvSpPr>
        <p:spPr>
          <a:xfrm>
            <a:off x="6610350" y="3324225"/>
            <a:ext cx="4972050" cy="1005840"/>
          </a:xfrm>
          <a:prstGeom prst="rect">
            <a:avLst/>
          </a:prstGeom>
          <a:noFill/>
          <a:ln w="0">
            <a:noFill/>
          </a:ln>
        </p:spPr>
        <p:txBody>
          <a:bodyPr wrap="none" lIns="0" tIns="0" rIns="0" bIns="0" anchor="t">
            <a:noAutofit/>
          </a:bodyPr>
          <a:lstStyle/>
          <a:p>
            <a:pPr algn="l" rtl="0">
              <a:lnSpc>
                <a:spcPts val="2430"/>
              </a:lnSpc>
              <a:buNone/>
              <a:defRPr sz="1800" b="0" lang="en-US">
                <a:solidFill>
                  <a:srgbClr val="DFE8FC"/>
                </a:solidFill>
                <a:latin typeface="Poppins"/>
                <a:ea typeface="Poppins"/>
                <a:cs typeface="Poppins"/>
              </a:defRPr>
            </a:pPr>
            <a:r>
              <a:rPr sz="1800" b="0" lang="en-US">
                <a:solidFill>
                  <a:srgbClr val="DFE8FC"/>
                </a:solidFill>
                <a:latin typeface="Poppins"/>
                <a:ea typeface="Poppins"/>
                <a:cs typeface="Poppins"/>
              </a:rPr>
              <a:t>Customer discovery and order flow</a:t>
            </a:r>
          </a:p>
          <a:p>
            <a:pPr algn="l" rtl="0">
              <a:lnSpc>
                <a:spcPts val="2430"/>
              </a:lnSpc>
              <a:buNone/>
              <a:defRPr sz="1800" b="0" lang="en-US">
                <a:solidFill>
                  <a:srgbClr val="DFE8FC"/>
                </a:solidFill>
                <a:latin typeface="Poppins"/>
                <a:ea typeface="Poppins"/>
                <a:cs typeface="Poppins"/>
              </a:defRPr>
            </a:pPr>
            <a:r>
              <a:rPr sz="1800" b="0" lang="en-US">
                <a:solidFill>
                  <a:srgbClr val="DFE8FC"/>
                </a:solidFill>
                <a:latin typeface="Poppins"/>
                <a:ea typeface="Poppins"/>
                <a:cs typeface="Poppins"/>
              </a:rPr>
              <a:t>The partner app and delivery operation</a:t>
            </a:r>
          </a:p>
          <a:p>
            <a:pPr algn="l" rtl="0">
              <a:lnSpc>
                <a:spcPts val="2430"/>
              </a:lnSpc>
              <a:buNone/>
              <a:defRPr sz="1800" b="0" lang="en-US">
                <a:solidFill>
                  <a:srgbClr val="DFE8FC"/>
                </a:solidFill>
                <a:latin typeface="Poppins"/>
                <a:ea typeface="Poppins"/>
                <a:cs typeface="Poppins"/>
              </a:defRPr>
            </a:pPr>
            <a:r>
              <a:rPr sz="1800" b="0" lang="en-US">
                <a:solidFill>
                  <a:srgbClr val="DFE8FC"/>
                </a:solidFill>
                <a:latin typeface="Poppins"/>
                <a:ea typeface="Poppins"/>
                <a:cs typeface="Poppins"/>
              </a:rPr>
              <a:t>Promotion within the pet community</a:t>
            </a:r>
          </a:p>
        </p:txBody>
      </p:sp>
      <p:sp>
        <p:nvSpPr>
          <p:cNvPr id="6" name="en-copy-17">
            <a:extLst>
              <a:ext uri="{FF2B5EF4-FFF2-40B4-BE49-F238E27FC236}">
                <ns2:creationId id="{6D0B9B33-7B57-41D5-B3B5-2070BE5C0830}"/>
              </a:ext>
            </a:extLst>
          </p:cNvPr>
          <p:cNvSpPr>
            <a:spLocks noGrp="1"/>
          </p:cNvSpPr>
          <p:nvPr/>
        </p:nvSpPr>
        <p:spPr>
          <a:xfrm>
            <a:off x="609600" y="5572125"/>
            <a:ext cx="10572750" cy="437198"/>
          </a:xfrm>
          <a:prstGeom prst="rect">
            <a:avLst/>
          </a:prstGeom>
          <a:noFill/>
          <a:ln w="0">
            <a:noFill/>
          </a:ln>
        </p:spPr>
        <p:txBody>
          <a:bodyPr wrap="none" lIns="0" tIns="0" rIns="0" bIns="0" anchor="t">
            <a:noAutofit/>
          </a:bodyPr>
          <a:lstStyle/>
          <a:p>
            <a:pPr algn="l" rtl="0">
              <a:lnSpc>
                <a:spcPts val="2734"/>
              </a:lnSpc>
              <a:buNone/>
              <a:defRPr sz="2025" b="1" lang="en-US">
                <a:solidFill>
                  <a:srgbClr val="FFFFFF"/>
                </a:solidFill>
                <a:latin typeface="Poppins"/>
                <a:ea typeface="Poppins"/>
                <a:cs typeface="Poppins"/>
              </a:defRPr>
            </a:pPr>
            <a:r>
              <a:rPr sz="2025" b="1" lang="en-US">
                <a:solidFill>
                  <a:srgbClr val="FFFFFF"/>
                </a:solidFill>
                <a:latin typeface="Poppins"/>
                <a:ea typeface="Poppins"/>
                <a:cs typeface="Poppins"/>
              </a:rPr>
              <a:t>The goal: worthwhile additional business for both teams.</a:t>
            </a:r>
          </a:p>
        </p:txBody>
      </p:sp>
      <p:sp>
        <p:nvSpPr>
          <p:cNvPr id="7" name="en-copy-18">
            <a:extLst>
              <a:ext uri="{FF2B5EF4-FFF2-40B4-BE49-F238E27FC236}">
                <ns2:creationId id="{FA913DAA-9A9F-48E5-A008-7E627C6F3D95}"/>
              </a:ext>
            </a:extLst>
          </p:cNvPr>
          <p:cNvSpPr>
            <a:spLocks noGrp="1"/>
          </p:cNvSpPr>
          <p:nvPr/>
        </p:nvSpPr>
        <p:spPr>
          <a:xfrm>
            <a:off x="609600" y="6057900"/>
            <a:ext cx="10572750" cy="307658"/>
          </a:xfrm>
          <a:prstGeom prst="rect">
            <a:avLst/>
          </a:prstGeom>
          <a:noFill/>
          <a:ln w="0">
            <a:noFill/>
          </a:ln>
        </p:spPr>
        <p:txBody>
          <a:bodyPr wrap="none" lIns="0" tIns="0" rIns="0" bIns="0" anchor="t">
            <a:noAutofit/>
          </a:bodyPr>
          <a:lstStyle/>
          <a:p>
            <a:pPr algn="l" rtl="0">
              <a:lnSpc>
                <a:spcPts val="1924"/>
              </a:lnSpc>
              <a:buNone/>
              <a:defRPr sz="1425" b="0" lang="en-US">
                <a:solidFill>
                  <a:srgbClr val="DFE8FC"/>
                </a:solidFill>
                <a:latin typeface="Poppins"/>
                <a:ea typeface="Poppins"/>
                <a:cs typeface="Poppins"/>
              </a:defRPr>
            </a:pPr>
            <a:r>
              <a:rPr sz="1425" b="0" lang="en-US">
                <a:solidFill>
                  <a:srgbClr val="DFE8FC"/>
                </a:solidFill>
                <a:latin typeface="Poppins"/>
                <a:ea typeface="Poppins"/>
                <a:cs typeface="Poppins"/>
              </a:rPr>
              <a:t>No separate storefront or courier team needed for these orders.</a:t>
            </a:r>
          </a:p>
        </p:txBody>
      </p:sp>
      <p:sp>
        <p:nvSpPr>
          <p:cNvPr id="8" name="en-copy-19">
            <a:extLst>
              <a:ext uri="{FF2B5EF4-FFF2-40B4-BE49-F238E27FC236}">
                <ns2:creationId id="{B1B75152-765C-4B7E-BB50-ECF5C29DA5B6}"/>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D8E4FC"/>
                </a:solidFill>
                <a:latin typeface="Poppins"/>
                <a:ea typeface="Poppins"/>
                <a:cs typeface="Poppins"/>
              </a:defRPr>
            </a:pPr>
            <a:r>
              <a:rPr sz="1050" b="0" lang="en-US">
                <a:solidFill>
                  <a:srgbClr val="D8E4FC"/>
                </a:solidFill>
                <a:latin typeface="Poppins"/>
                <a:ea typeface="Poppins"/>
                <a:cs typeface="Poppins"/>
              </a:rPr>
              <a:t>03</a:t>
            </a:r>
          </a:p>
        </p:txBody>
      </p:sp>
    </p:spTree>
    <p:extLst>
      <p:ext uri="{BB962C8B-B14F-4D97-AF65-F5344CB8AC3E}">
        <ns3:creationId val="802528519"/>
      </p:ext>
    </p:extLst>
  </p:cSld>
</p:sld>
</file>

<file path=ppt/slides/slide4.xml><?xml version="1.0" encoding="utf-8"?>
<p:sld xmlns:a="http://schemas.openxmlformats.org/drawingml/2006/main" xmlns:ns2="http://schemas.microsoft.com/office/drawing/2014/main" xmlns:ns3="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21" name="en-copy-20">
            <a:extLst>
              <a:ext uri="{FF2B5EF4-FFF2-40B4-BE49-F238E27FC236}">
                <ns2:creationId id="{89763DD3-8EE1-41B3-A671-3CAA2064C09F}"/>
              </a:ext>
            </a:extLst>
          </p:cNvPr>
          <p:cNvSpPr>
            <a:spLocks noGrp="1"/>
          </p:cNvSpPr>
          <p:nvPr/>
        </p:nvSpPr>
        <p:spPr>
          <a:xfrm>
            <a:off x="609600" y="561975"/>
            <a:ext cx="10572750" cy="842010"/>
          </a:xfrm>
          <a:prstGeom prst="rect">
            <a:avLst/>
          </a:prstGeom>
          <a:noFill/>
          <a:ln w="0">
            <a:noFill/>
          </a:ln>
        </p:spPr>
        <p:txBody>
          <a:bodyPr wrap="none" lIns="0" tIns="0" rIns="0" bIns="0" anchor="t">
            <a:noAutofit/>
          </a:bodyPr>
          <a:lstStyle/>
          <a:p>
            <a:pPr algn="l" rtl="0">
              <a:lnSpc>
                <a:spcPts val="5265"/>
              </a:lnSpc>
              <a:buNone/>
              <a:defRPr sz="3900" b="1" lang="en-US">
                <a:solidFill>
                  <a:srgbClr val="172D51"/>
                </a:solidFill>
                <a:latin typeface="Poppins"/>
                <a:ea typeface="Poppins"/>
                <a:cs typeface="Poppins"/>
              </a:defRPr>
            </a:pPr>
            <a:r>
              <a:rPr sz="3900" b="1" lang="en-US">
                <a:solidFill>
                  <a:srgbClr val="172D51"/>
                </a:solidFill>
                <a:latin typeface="Poppins"/>
                <a:ea typeface="Poppins"/>
                <a:cs typeface="Poppins"/>
              </a:rPr>
              <a:t>The order journey</a:t>
            </a:r>
          </a:p>
        </p:txBody>
      </p:sp>
      <p:sp>
        <p:nvSpPr>
          <p:cNvPr id="2" name="en-copy-21">
            <a:extLst>
              <a:ext uri="{FF2B5EF4-FFF2-40B4-BE49-F238E27FC236}">
                <ns2:creationId id="{8D835CFC-33EB-4C1F-990F-18A32D7C0F31}"/>
              </a:ext>
            </a:extLst>
          </p:cNvPr>
          <p:cNvSpPr>
            <a:spLocks noGrp="1"/>
          </p:cNvSpPr>
          <p:nvPr/>
        </p:nvSpPr>
        <p:spPr>
          <a:xfrm>
            <a:off x="609600" y="1866900"/>
            <a:ext cx="314325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01</a:t>
            </a:r>
          </a:p>
        </p:txBody>
      </p:sp>
      <p:sp>
        <p:nvSpPr>
          <p:cNvPr id="3" name="en-copy-22">
            <a:extLst>
              <a:ext uri="{FF2B5EF4-FFF2-40B4-BE49-F238E27FC236}">
                <ns2:creationId id="{6C88612E-21DC-4101-8AF8-1C2800C48430}"/>
              </a:ext>
            </a:extLst>
          </p:cNvPr>
          <p:cNvSpPr>
            <a:spLocks noGrp="1"/>
          </p:cNvSpPr>
          <p:nvPr/>
        </p:nvSpPr>
        <p:spPr>
          <a:xfrm>
            <a:off x="609600" y="2324100"/>
            <a:ext cx="342900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Receive &amp; decide</a:t>
            </a:r>
          </a:p>
        </p:txBody>
      </p:sp>
      <p:sp>
        <p:nvSpPr>
          <p:cNvPr id="4" name="en-copy-23">
            <a:extLst>
              <a:ext uri="{FF2B5EF4-FFF2-40B4-BE49-F238E27FC236}">
                <ns2:creationId id="{8E43F418-B537-4278-9C50-7A1FF5A7BD65}"/>
              </a:ext>
            </a:extLst>
          </p:cNvPr>
          <p:cNvSpPr>
            <a:spLocks noGrp="1"/>
          </p:cNvSpPr>
          <p:nvPr/>
        </p:nvSpPr>
        <p:spPr>
          <a:xfrm>
            <a:off x="609600" y="2847975"/>
            <a:ext cx="342900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The app receives the order.</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Your team accepts or declines.</a:t>
            </a:r>
          </a:p>
        </p:txBody>
      </p:sp>
      <p:sp>
        <p:nvSpPr>
          <p:cNvPr id="5" name="en-copy-24">
            <a:extLst>
              <a:ext uri="{FF2B5EF4-FFF2-40B4-BE49-F238E27FC236}">
                <ns2:creationId id="{7428B3C9-A7BD-4D88-8F7F-E57FA2F56667}"/>
              </a:ext>
            </a:extLst>
          </p:cNvPr>
          <p:cNvSpPr>
            <a:spLocks noGrp="1"/>
          </p:cNvSpPr>
          <p:nvPr/>
        </p:nvSpPr>
        <p:spPr>
          <a:xfrm>
            <a:off x="4410075" y="1866900"/>
            <a:ext cx="314325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02</a:t>
            </a:r>
          </a:p>
        </p:txBody>
      </p:sp>
      <p:sp>
        <p:nvSpPr>
          <p:cNvPr id="6" name="en-copy-25">
            <a:extLst>
              <a:ext uri="{FF2B5EF4-FFF2-40B4-BE49-F238E27FC236}">
                <ns2:creationId id="{037746FA-40B5-4BD8-9E47-6E8A6D76FDD9}"/>
              </a:ext>
            </a:extLst>
          </p:cNvPr>
          <p:cNvSpPr>
            <a:spLocks noGrp="1"/>
          </p:cNvSpPr>
          <p:nvPr/>
        </p:nvSpPr>
        <p:spPr>
          <a:xfrm>
            <a:off x="4410075" y="2324100"/>
            <a:ext cx="342900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Pick the products</a:t>
            </a:r>
          </a:p>
        </p:txBody>
      </p:sp>
      <p:sp>
        <p:nvSpPr>
          <p:cNvPr id="7" name="en-copy-26">
            <a:extLst>
              <a:ext uri="{FF2B5EF4-FFF2-40B4-BE49-F238E27FC236}">
                <ns2:creationId id="{BC590A14-79C8-40F3-94F2-65873385CCA7}"/>
              </a:ext>
            </a:extLst>
          </p:cNvPr>
          <p:cNvSpPr>
            <a:spLocks noGrp="1"/>
          </p:cNvSpPr>
          <p:nvPr/>
        </p:nvSpPr>
        <p:spPr>
          <a:xfrm>
            <a:off x="4410075" y="2847975"/>
            <a:ext cx="342900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Check the items and quantities.</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Prepare for the agreed pickup.</a:t>
            </a:r>
          </a:p>
        </p:txBody>
      </p:sp>
      <p:sp>
        <p:nvSpPr>
          <p:cNvPr id="8" name="en-copy-27">
            <a:extLst>
              <a:ext uri="{FF2B5EF4-FFF2-40B4-BE49-F238E27FC236}">
                <ns2:creationId id="{6FC2B2A9-D300-4DA8-8411-EA2DC7EB57BE}"/>
              </a:ext>
            </a:extLst>
          </p:cNvPr>
          <p:cNvSpPr>
            <a:spLocks noGrp="1"/>
          </p:cNvSpPr>
          <p:nvPr/>
        </p:nvSpPr>
        <p:spPr>
          <a:xfrm>
            <a:off x="8210550" y="1866900"/>
            <a:ext cx="314325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03</a:t>
            </a:r>
          </a:p>
        </p:txBody>
      </p:sp>
      <p:sp>
        <p:nvSpPr>
          <p:cNvPr id="9" name="en-copy-28">
            <a:extLst>
              <a:ext uri="{FF2B5EF4-FFF2-40B4-BE49-F238E27FC236}">
                <ns2:creationId id="{43B8A58C-783E-4091-8AA6-784B748A407C}"/>
              </a:ext>
            </a:extLst>
          </p:cNvPr>
          <p:cNvSpPr>
            <a:spLocks noGrp="1"/>
          </p:cNvSpPr>
          <p:nvPr/>
        </p:nvSpPr>
        <p:spPr>
          <a:xfrm>
            <a:off x="8210550" y="2324100"/>
            <a:ext cx="342900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Pack &amp; print</a:t>
            </a:r>
          </a:p>
        </p:txBody>
      </p:sp>
      <p:sp>
        <p:nvSpPr>
          <p:cNvPr id="10" name="en-copy-29">
            <a:extLst>
              <a:ext uri="{FF2B5EF4-FFF2-40B4-BE49-F238E27FC236}">
                <ns2:creationId id="{70066D2A-D132-4B16-B1A4-E6445CF59435}"/>
              </a:ext>
            </a:extLst>
          </p:cNvPr>
          <p:cNvSpPr>
            <a:spLocks noGrp="1"/>
          </p:cNvSpPr>
          <p:nvPr/>
        </p:nvSpPr>
        <p:spPr>
          <a:xfrm>
            <a:off x="8210550" y="2847975"/>
            <a:ext cx="342900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Use bags supplied by Barkiva.</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Attach the printed order slip.</a:t>
            </a:r>
          </a:p>
        </p:txBody>
      </p:sp>
      <p:sp>
        <p:nvSpPr>
          <p:cNvPr id="11" name="en-copy-30">
            <a:extLst>
              <a:ext uri="{FF2B5EF4-FFF2-40B4-BE49-F238E27FC236}">
                <ns2:creationId id="{2B971035-6787-49B8-B0E7-B16747A2EEC6}"/>
              </a:ext>
            </a:extLst>
          </p:cNvPr>
          <p:cNvSpPr>
            <a:spLocks noGrp="1"/>
          </p:cNvSpPr>
          <p:nvPr/>
        </p:nvSpPr>
        <p:spPr>
          <a:xfrm>
            <a:off x="609600" y="4010025"/>
            <a:ext cx="314325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04</a:t>
            </a:r>
          </a:p>
        </p:txBody>
      </p:sp>
      <p:sp>
        <p:nvSpPr>
          <p:cNvPr id="12" name="en-copy-31">
            <a:extLst>
              <a:ext uri="{FF2B5EF4-FFF2-40B4-BE49-F238E27FC236}">
                <ns2:creationId id="{E87A8F21-5DAB-44A2-BE8D-88A5759B1DFB}"/>
              </a:ext>
            </a:extLst>
          </p:cNvPr>
          <p:cNvSpPr>
            <a:spLocks noGrp="1"/>
          </p:cNvSpPr>
          <p:nvPr/>
        </p:nvSpPr>
        <p:spPr>
          <a:xfrm>
            <a:off x="609600" y="4467225"/>
            <a:ext cx="342900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Scheduled collection</a:t>
            </a:r>
          </a:p>
        </p:txBody>
      </p:sp>
      <p:sp>
        <p:nvSpPr>
          <p:cNvPr id="13" name="en-copy-32">
            <a:extLst>
              <a:ext uri="{FF2B5EF4-FFF2-40B4-BE49-F238E27FC236}">
                <ns2:creationId id="{4E0E5506-8943-4087-AD6D-76B92FD1172E}"/>
              </a:ext>
            </a:extLst>
          </p:cNvPr>
          <p:cNvSpPr>
            <a:spLocks noGrp="1"/>
          </p:cNvSpPr>
          <p:nvPr/>
        </p:nvSpPr>
        <p:spPr>
          <a:xfrm>
            <a:off x="609600" y="4991100"/>
            <a:ext cx="342900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Our courier collects the orders</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ready for that pickup window.</a:t>
            </a:r>
          </a:p>
        </p:txBody>
      </p:sp>
      <p:sp>
        <p:nvSpPr>
          <p:cNvPr id="14" name="en-copy-33">
            <a:extLst>
              <a:ext uri="{FF2B5EF4-FFF2-40B4-BE49-F238E27FC236}">
                <ns2:creationId id="{CE3D34B1-3880-4322-9B76-55F872523AFA}"/>
              </a:ext>
            </a:extLst>
          </p:cNvPr>
          <p:cNvSpPr>
            <a:spLocks noGrp="1"/>
          </p:cNvSpPr>
          <p:nvPr/>
        </p:nvSpPr>
        <p:spPr>
          <a:xfrm>
            <a:off x="4410075" y="4010025"/>
            <a:ext cx="314325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05</a:t>
            </a:r>
          </a:p>
        </p:txBody>
      </p:sp>
      <p:sp>
        <p:nvSpPr>
          <p:cNvPr id="15" name="en-copy-34">
            <a:extLst>
              <a:ext uri="{FF2B5EF4-FFF2-40B4-BE49-F238E27FC236}">
                <ns2:creationId id="{D11876B4-4924-492F-AFF3-B78B58B8746C}"/>
              </a:ext>
            </a:extLst>
          </p:cNvPr>
          <p:cNvSpPr>
            <a:spLocks noGrp="1"/>
          </p:cNvSpPr>
          <p:nvPr/>
        </p:nvSpPr>
        <p:spPr>
          <a:xfrm>
            <a:off x="4410075" y="4467225"/>
            <a:ext cx="342900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Customer delivery</a:t>
            </a:r>
          </a:p>
        </p:txBody>
      </p:sp>
      <p:sp>
        <p:nvSpPr>
          <p:cNvPr id="16" name="en-copy-35">
            <a:extLst>
              <a:ext uri="{FF2B5EF4-FFF2-40B4-BE49-F238E27FC236}">
                <ns2:creationId id="{0B73CC75-33ED-4600-A72E-89AABBE0B2EA}"/>
              </a:ext>
            </a:extLst>
          </p:cNvPr>
          <p:cNvSpPr>
            <a:spLocks noGrp="1"/>
          </p:cNvSpPr>
          <p:nvPr/>
        </p:nvSpPr>
        <p:spPr>
          <a:xfrm>
            <a:off x="4410075" y="4991100"/>
            <a:ext cx="342900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Barkiva handles delivery</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to the customer.</a:t>
            </a:r>
          </a:p>
        </p:txBody>
      </p:sp>
      <p:sp>
        <p:nvSpPr>
          <p:cNvPr id="17" name="en-copy-36">
            <a:extLst>
              <a:ext uri="{FF2B5EF4-FFF2-40B4-BE49-F238E27FC236}">
                <ns2:creationId id="{6B883C3E-F229-4B97-BE88-8C92648FCA78}"/>
              </a:ext>
            </a:extLst>
          </p:cNvPr>
          <p:cNvSpPr>
            <a:spLocks noGrp="1"/>
          </p:cNvSpPr>
          <p:nvPr/>
        </p:nvSpPr>
        <p:spPr>
          <a:xfrm>
            <a:off x="8210550" y="4010025"/>
            <a:ext cx="314325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06</a:t>
            </a:r>
          </a:p>
        </p:txBody>
      </p:sp>
      <p:sp>
        <p:nvSpPr>
          <p:cNvPr id="18" name="en-copy-37">
            <a:extLst>
              <a:ext uri="{FF2B5EF4-FFF2-40B4-BE49-F238E27FC236}">
                <ns2:creationId id="{94192622-C83E-4DF5-812C-2639C4D2A66E}"/>
              </a:ext>
            </a:extLst>
          </p:cNvPr>
          <p:cNvSpPr>
            <a:spLocks noGrp="1"/>
          </p:cNvSpPr>
          <p:nvPr/>
        </p:nvSpPr>
        <p:spPr>
          <a:xfrm>
            <a:off x="8210550" y="4467225"/>
            <a:ext cx="342900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Settlement &amp; insight</a:t>
            </a:r>
          </a:p>
        </p:txBody>
      </p:sp>
      <p:sp>
        <p:nvSpPr>
          <p:cNvPr id="19" name="en-copy-38">
            <a:extLst>
              <a:ext uri="{FF2B5EF4-FFF2-40B4-BE49-F238E27FC236}">
                <ns2:creationId id="{C9C7AE97-DCDB-4108-B35D-3D9234F87B02}"/>
              </a:ext>
            </a:extLst>
          </p:cNvPr>
          <p:cNvSpPr>
            <a:spLocks noGrp="1"/>
          </p:cNvSpPr>
          <p:nvPr/>
        </p:nvSpPr>
        <p:spPr>
          <a:xfrm>
            <a:off x="8210550" y="4991100"/>
            <a:ext cx="342900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Receive the agreed payout.</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Review orders and performance.</a:t>
            </a:r>
          </a:p>
        </p:txBody>
      </p:sp>
      <p:sp>
        <p:nvSpPr>
          <p:cNvPr id="20" name="en-copy-39">
            <a:extLst>
              <a:ext uri="{FF2B5EF4-FFF2-40B4-BE49-F238E27FC236}">
                <ns2:creationId id="{9D241612-AAA3-426B-9A25-7019F342E738}"/>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04</a:t>
            </a:r>
          </a:p>
        </p:txBody>
      </p:sp>
    </p:spTree>
    <p:extLst>
      <p:ext uri="{BB962C8B-B14F-4D97-AF65-F5344CB8AC3E}">
        <ns3:creationId val="216531593"/>
      </p:ext>
    </p:extLst>
  </p:cSld>
</p:sld>
</file>

<file path=ppt/slides/slide5.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EDF2FB"/>
        </a:solidFill>
      </p:bgPr>
    </p:bg>
    <p:spTree>
      <p:nvGrpSpPr>
        <p:cNvPr id="1" name=""/>
        <p:cNvGrpSpPr/>
        <p:nvPr/>
      </p:nvGrpSpPr>
      <p:grpSpPr>
        <a:xfrm/>
      </p:grpSpPr>
      <p:sp>
        <p:nvSpPr>
          <p:cNvPr id="9" name="en-copy-40">
            <a:extLst>
              <a:ext uri="{FF2B5EF4-FFF2-40B4-BE49-F238E27FC236}">
                <ns2:creationId id="{455D49ED-1D5E-40CC-9059-96194F2EE7E7}"/>
              </a:ext>
            </a:extLst>
          </p:cNvPr>
          <p:cNvSpPr>
            <a:spLocks noGrp="1"/>
          </p:cNvSpPr>
          <p:nvPr/>
        </p:nvSpPr>
        <p:spPr>
          <a:xfrm>
            <a:off x="609600" y="542925"/>
            <a:ext cx="10572750" cy="744855"/>
          </a:xfrm>
          <a:prstGeom prst="rect">
            <a:avLst/>
          </a:prstGeom>
          <a:noFill/>
          <a:ln w="0">
            <a:noFill/>
          </a:ln>
        </p:spPr>
        <p:txBody>
          <a:bodyPr wrap="none" lIns="0" tIns="0" rIns="0" bIns="0" anchor="t">
            <a:noAutofit/>
          </a:bodyPr>
          <a:lstStyle/>
          <a:p>
            <a:pPr algn="l" rtl="0">
              <a:lnSpc>
                <a:spcPts val="4658"/>
              </a:lnSpc>
              <a:buNone/>
              <a:defRPr sz="3450" b="1" lang="en-US">
                <a:solidFill>
                  <a:srgbClr val="172D51"/>
                </a:solidFill>
                <a:latin typeface="Poppins"/>
                <a:ea typeface="Poppins"/>
                <a:cs typeface="Poppins"/>
              </a:defRPr>
            </a:pPr>
            <a:r>
              <a:rPr sz="3450" b="1" lang="en-US">
                <a:solidFill>
                  <a:srgbClr val="172D51"/>
                </a:solidFill>
                <a:latin typeface="Poppins"/>
                <a:ea typeface="Poppins"/>
                <a:cs typeface="Poppins"/>
              </a:rPr>
              <a:t>One app. Your team in control.</a:t>
            </a:r>
          </a:p>
        </p:txBody>
      </p:sp>
      <p:sp>
        <p:nvSpPr>
          <p:cNvPr id="2" name="en-copy-41">
            <a:extLst>
              <a:ext uri="{FF2B5EF4-FFF2-40B4-BE49-F238E27FC236}">
                <ns2:creationId id="{7824E8B0-336B-4C2A-B154-311D47FB77AB}"/>
              </a:ext>
            </a:extLst>
          </p:cNvPr>
          <p:cNvSpPr>
            <a:spLocks noGrp="1"/>
          </p:cNvSpPr>
          <p:nvPr/>
        </p:nvSpPr>
        <p:spPr>
          <a:xfrm>
            <a:off x="609600" y="1943100"/>
            <a:ext cx="371475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248C2"/>
                </a:solidFill>
                <a:latin typeface="Poppins"/>
                <a:ea typeface="Poppins"/>
                <a:cs typeface="Poppins"/>
              </a:defRPr>
            </a:pPr>
            <a:r>
              <a:rPr sz="2025" b="1" lang="en-US">
                <a:solidFill>
                  <a:srgbClr val="1248C2"/>
                </a:solidFill>
                <a:latin typeface="Poppins"/>
                <a:ea typeface="Poppins"/>
                <a:cs typeface="Poppins"/>
              </a:rPr>
              <a:t>A terminal for your store</a:t>
            </a:r>
          </a:p>
        </p:txBody>
      </p:sp>
      <p:sp>
        <p:nvSpPr>
          <p:cNvPr id="3" name="en-copy-42">
            <a:extLst>
              <a:ext uri="{FF2B5EF4-FFF2-40B4-BE49-F238E27FC236}">
                <ns2:creationId id="{AD7E1A92-67CB-4C79-80B7-58CFAEBE7A6B}"/>
              </a:ext>
            </a:extLst>
          </p:cNvPr>
          <p:cNvSpPr>
            <a:spLocks noGrp="1"/>
          </p:cNvSpPr>
          <p:nvPr/>
        </p:nvSpPr>
        <p:spPr>
          <a:xfrm>
            <a:off x="609600" y="2486025"/>
            <a:ext cx="3714750" cy="963930"/>
          </a:xfrm>
          <a:prstGeom prst="rect">
            <a:avLst/>
          </a:prstGeom>
          <a:noFill/>
          <a:ln w="0">
            <a:noFill/>
          </a:ln>
        </p:spPr>
        <p:txBody>
          <a:bodyPr wrap="none" lIns="0" tIns="0" rIns="0" bIns="0" anchor="t">
            <a:noAutofit/>
          </a:bodyPr>
          <a:lstStyle/>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Use the POS terminal we provide,</a:t>
            </a:r>
          </a:p>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or your compatible device</a:t>
            </a:r>
          </a:p>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with our app.</a:t>
            </a:r>
          </a:p>
        </p:txBody>
      </p:sp>
      <p:sp>
        <p:nvSpPr>
          <p:cNvPr id="4" name="en-copy-43">
            <a:extLst>
              <a:ext uri="{FF2B5EF4-FFF2-40B4-BE49-F238E27FC236}">
                <ns2:creationId id="{026A4518-7225-464D-8475-684F7DCD2083}"/>
              </a:ext>
            </a:extLst>
          </p:cNvPr>
          <p:cNvSpPr>
            <a:spLocks noGrp="1"/>
          </p:cNvSpPr>
          <p:nvPr/>
        </p:nvSpPr>
        <p:spPr>
          <a:xfrm>
            <a:off x="609600" y="3924300"/>
            <a:ext cx="3714750" cy="421005"/>
          </a:xfrm>
          <a:prstGeom prst="rect">
            <a:avLst/>
          </a:prstGeom>
          <a:noFill/>
          <a:ln w="0">
            <a:noFill/>
          </a:ln>
        </p:spPr>
        <p:txBody>
          <a:bodyPr wrap="none" lIns="0" tIns="0" rIns="0" bIns="0" anchor="t">
            <a:noAutofit/>
          </a:bodyPr>
          <a:lstStyle/>
          <a:p>
            <a:pPr algn="l" rtl="0">
              <a:lnSpc>
                <a:spcPts val="2632"/>
              </a:lnSpc>
              <a:buNone/>
              <a:defRPr sz="1950" b="1" lang="en-US">
                <a:solidFill>
                  <a:srgbClr val="172D51"/>
                </a:solidFill>
                <a:latin typeface="Poppins"/>
                <a:ea typeface="Poppins"/>
                <a:cs typeface="Poppins"/>
              </a:defRPr>
            </a:pPr>
            <a:r>
              <a:rPr sz="1950" b="1" lang="en-US">
                <a:solidFill>
                  <a:srgbClr val="172D51"/>
                </a:solidFill>
                <a:latin typeface="Poppins"/>
                <a:ea typeface="Poppins"/>
                <a:cs typeface="Poppins"/>
              </a:rPr>
              <a:t>Clear order decisions</a:t>
            </a:r>
          </a:p>
        </p:txBody>
      </p:sp>
      <p:sp>
        <p:nvSpPr>
          <p:cNvPr id="5" name="en-copy-44">
            <a:extLst>
              <a:ext uri="{FF2B5EF4-FFF2-40B4-BE49-F238E27FC236}">
                <ns2:creationId id="{0D76FC2E-9AB5-4777-91EC-85FAC2A58ED9}"/>
              </a:ext>
            </a:extLst>
          </p:cNvPr>
          <p:cNvSpPr>
            <a:spLocks noGrp="1"/>
          </p:cNvSpPr>
          <p:nvPr/>
        </p:nvSpPr>
        <p:spPr>
          <a:xfrm>
            <a:off x="609600" y="4448175"/>
            <a:ext cx="371475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See products and preparation time.</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Accept or decline each order.</a:t>
            </a:r>
          </a:p>
        </p:txBody>
      </p:sp>
      <p:sp>
        <p:nvSpPr>
          <p:cNvPr id="6" name="en-copy-45">
            <a:extLst>
              <a:ext uri="{FF2B5EF4-FFF2-40B4-BE49-F238E27FC236}">
                <ns2:creationId id="{51A56DE8-416F-4338-9832-9204E9AA0E88}"/>
              </a:ext>
            </a:extLst>
          </p:cNvPr>
          <p:cNvSpPr>
            <a:spLocks noGrp="1"/>
          </p:cNvSpPr>
          <p:nvPr/>
        </p:nvSpPr>
        <p:spPr>
          <a:xfrm>
            <a:off x="609600" y="5572125"/>
            <a:ext cx="3829050" cy="522923"/>
          </a:xfrm>
          <a:prstGeom prst="rect">
            <a:avLst/>
          </a:prstGeom>
          <a:noFill/>
          <a:ln w="0">
            <a:noFill/>
          </a:ln>
        </p:spPr>
        <p:txBody>
          <a:bodyPr wrap="none" lIns="0" tIns="0" rIns="0" bIns="0" anchor="t">
            <a:noAutofit/>
          </a:bodyPr>
          <a:lstStyle/>
          <a:p>
            <a:pPr algn="l" rtl="0">
              <a:lnSpc>
                <a:spcPts val="1823"/>
              </a:lnSpc>
              <a:buNone/>
              <a:defRPr sz="1350" b="0" lang="en-US">
                <a:solidFill>
                  <a:srgbClr val="1248C2"/>
                </a:solidFill>
                <a:latin typeface="Poppins"/>
                <a:ea typeface="Poppins"/>
                <a:cs typeface="Poppins"/>
              </a:defRPr>
            </a:pPr>
            <a:r>
              <a:rPr sz="1350" b="0" lang="en-US">
                <a:solidFill>
                  <a:srgbClr val="1248C2"/>
                </a:solidFill>
                <a:latin typeface="Poppins"/>
                <a:ea typeface="Poppins"/>
                <a:cs typeface="Poppins"/>
              </a:rPr>
              <a:t>Proposed controls: stock availability,</a:t>
            </a:r>
          </a:p>
          <a:p>
            <a:pPr algn="l" rtl="0">
              <a:lnSpc>
                <a:spcPts val="1823"/>
              </a:lnSpc>
              <a:buNone/>
              <a:defRPr sz="1350" b="0" lang="en-US">
                <a:solidFill>
                  <a:srgbClr val="1248C2"/>
                </a:solidFill>
                <a:latin typeface="Poppins"/>
                <a:ea typeface="Poppins"/>
                <a:cs typeface="Poppins"/>
              </a:defRPr>
            </a:pPr>
            <a:r>
              <a:rPr sz="1350" b="0" lang="en-US">
                <a:solidFill>
                  <a:srgbClr val="1248C2"/>
                </a:solidFill>
                <a:latin typeface="Poppins"/>
                <a:ea typeface="Poppins"/>
                <a:cs typeface="Poppins"/>
              </a:rPr>
              <a:t>opening hours and an order pause.</a:t>
            </a:r>
          </a:p>
        </p:txBody>
      </p:sp>
      <p:pic>
        <p:nvPicPr>
          <p:cNvPr id="15" name=""/>
          <p:cNvPicPr>
            <a:picLocks noChangeAspect="1"/>
          </p:cNvPicPr>
          <p:nvPr/>
        </p:nvPicPr>
        <p:blipFill>
          <a:blip ns3:embed="R4afe9f987ceb4f81"/>
          <a:stretch/>
        </p:blipFill>
        <p:spPr>
          <a:xfrm>
            <a:off x="4884331" y="1581150"/>
            <a:ext cx="6500037" cy="4991100"/>
          </a:xfrm>
          <a:prstGeom prst="rect">
            <a:avLst/>
          </a:prstGeom>
        </p:spPr>
      </p:pic>
      <p:sp>
        <p:nvSpPr>
          <p:cNvPr id="8" name="en-copy-46">
            <a:extLst>
              <a:ext uri="{FF2B5EF4-FFF2-40B4-BE49-F238E27FC236}">
                <ns2:creationId id="{C855C548-3895-4E3A-BECD-80019B29BA7F}"/>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05</a:t>
            </a:r>
          </a:p>
        </p:txBody>
      </p:sp>
    </p:spTree>
    <p:extLst>
      <p:ext uri="{BB962C8B-B14F-4D97-AF65-F5344CB8AC3E}">
        <ns4:creationId val="431123060"/>
      </p:ext>
    </p:extLst>
  </p:cSld>
</p:sld>
</file>

<file path=ppt/slides/slide6.xml><?xml version="1.0" encoding="utf-8"?>
<p:sld xmlns:a="http://schemas.openxmlformats.org/drawingml/2006/main" xmlns:ns2="http://schemas.openxmlformats.org/officeDocument/2006/relationships" xmlns:ns3="http://schemas.microsoft.com/office/drawing/2014/main" xmlns:ns4="http://schemas.microsoft.com/office/powerpoint/2010/main" xmlns:p="http://schemas.openxmlformats.org/presentationml/2006/main">
  <p:cSld>
    <p:bg>
      <p:bgPr>
        <a:solidFill>
          <a:srgbClr val="F5F3EE"/>
        </a:solidFill>
      </p:bgPr>
    </p:bg>
    <p:spTree>
      <p:nvGrpSpPr>
        <p:cNvPr id="1" name=""/>
        <p:cNvGrpSpPr/>
        <p:nvPr/>
      </p:nvGrpSpPr>
      <p:grpSpPr>
        <a:xfrm/>
      </p:grpSpPr>
      <p:pic>
        <p:nvPicPr>
          <p:cNvPr id="7" name=""/>
          <p:cNvPicPr>
            <a:picLocks noChangeAspect="1"/>
          </p:cNvPicPr>
          <p:nvPr/>
        </p:nvPicPr>
        <p:blipFill>
          <a:blip ns2:embed="Rd9c9ff5005b84cac"/>
          <a:srcRect l="15926" t="0" r="15926" b="0"/>
          <a:stretch>
            <a:fillRect l="0" t="0" r="0" b="0"/>
          </a:stretch>
        </p:blipFill>
        <p:spPr>
          <a:xfrm>
            <a:off x="0" y="0"/>
            <a:ext cx="7010400" cy="6858000"/>
          </a:xfrm>
          <a:prstGeom prst="rect">
            <a:avLst/>
          </a:prstGeom>
        </p:spPr>
      </p:pic>
      <p:sp>
        <p:nvSpPr>
          <p:cNvPr id="2" name="en-copy-47">
            <a:extLst>
              <a:ext uri="{FF2B5EF4-FFF2-40B4-BE49-F238E27FC236}">
                <ns3:creationId id="{569DAEC6-3358-48D7-A3CF-4E863911FF85}"/>
              </a:ext>
            </a:extLst>
          </p:cNvPr>
          <p:cNvSpPr>
            <a:spLocks noGrp="1"/>
          </p:cNvSpPr>
          <p:nvPr/>
        </p:nvSpPr>
        <p:spPr>
          <a:xfrm>
            <a:off x="7543800" y="638175"/>
            <a:ext cx="4095750" cy="1278255"/>
          </a:xfrm>
          <a:prstGeom prst="rect">
            <a:avLst/>
          </a:prstGeom>
          <a:noFill/>
          <a:ln w="0">
            <a:noFill/>
          </a:ln>
        </p:spPr>
        <p:txBody>
          <a:bodyPr wrap="none" lIns="0" tIns="0" rIns="0" bIns="0" anchor="t">
            <a:noAutofit/>
          </a:bodyPr>
          <a:lstStyle/>
          <a:p>
            <a:pPr algn="l" rtl="0">
              <a:lnSpc>
                <a:spcPts val="4455"/>
              </a:lnSpc>
              <a:buNone/>
              <a:defRPr sz="3300" b="1" lang="en-US">
                <a:solidFill>
                  <a:srgbClr val="172D51"/>
                </a:solidFill>
                <a:latin typeface="Poppins"/>
                <a:ea typeface="Poppins"/>
                <a:cs typeface="Poppins"/>
              </a:defRPr>
            </a:pPr>
            <a:r>
              <a:rPr sz="3300" b="1" lang="en-US">
                <a:solidFill>
                  <a:srgbClr val="172D51"/>
                </a:solidFill>
                <a:latin typeface="Poppins"/>
                <a:ea typeface="Poppins"/>
                <a:cs typeface="Poppins"/>
              </a:rPr>
              <a:t>Ready for</a:t>
            </a:r>
          </a:p>
          <a:p>
            <a:pPr algn="l" rtl="0">
              <a:lnSpc>
                <a:spcPts val="4455"/>
              </a:lnSpc>
              <a:buNone/>
              <a:defRPr sz="3300" b="1" lang="en-US">
                <a:solidFill>
                  <a:srgbClr val="172D51"/>
                </a:solidFill>
                <a:latin typeface="Poppins"/>
                <a:ea typeface="Poppins"/>
                <a:cs typeface="Poppins"/>
              </a:defRPr>
            </a:pPr>
            <a:r>
              <a:rPr sz="3300" b="1" lang="en-US">
                <a:solidFill>
                  <a:srgbClr val="172D51"/>
                </a:solidFill>
                <a:latin typeface="Poppins"/>
                <a:ea typeface="Poppins"/>
                <a:cs typeface="Poppins"/>
              </a:rPr>
              <a:t>easy handover</a:t>
            </a:r>
          </a:p>
        </p:txBody>
      </p:sp>
      <p:sp>
        <p:nvSpPr>
          <p:cNvPr id="3" name="en-copy-48">
            <a:extLst>
              <a:ext uri="{FF2B5EF4-FFF2-40B4-BE49-F238E27FC236}">
                <ns3:creationId id="{D5EF27B7-D5E2-41BB-8E7E-42A2BD9985C3}"/>
              </a:ext>
            </a:extLst>
          </p:cNvPr>
          <p:cNvSpPr>
            <a:spLocks noGrp="1"/>
          </p:cNvSpPr>
          <p:nvPr/>
        </p:nvSpPr>
        <p:spPr>
          <a:xfrm>
            <a:off x="7543800" y="2771775"/>
            <a:ext cx="403860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248C2"/>
                </a:solidFill>
                <a:latin typeface="Poppins"/>
                <a:ea typeface="Poppins"/>
                <a:cs typeface="Poppins"/>
              </a:defRPr>
            </a:pPr>
            <a:r>
              <a:rPr sz="2025" b="1" lang="en-US">
                <a:solidFill>
                  <a:srgbClr val="1248C2"/>
                </a:solidFill>
                <a:latin typeface="Poppins"/>
                <a:ea typeface="Poppins"/>
                <a:cs typeface="Poppins"/>
              </a:rPr>
              <a:t>Barkiva supplies the bags</a:t>
            </a:r>
          </a:p>
        </p:txBody>
      </p:sp>
      <p:sp>
        <p:nvSpPr>
          <p:cNvPr id="4" name="en-copy-49">
            <a:extLst>
              <a:ext uri="{FF2B5EF4-FFF2-40B4-BE49-F238E27FC236}">
                <ns3:creationId id="{1D5E4C6A-2160-434A-AFFC-D76593D67D1A}"/>
              </a:ext>
            </a:extLst>
          </p:cNvPr>
          <p:cNvSpPr>
            <a:spLocks noGrp="1"/>
          </p:cNvSpPr>
          <p:nvPr/>
        </p:nvSpPr>
        <p:spPr>
          <a:xfrm>
            <a:off x="7543800" y="3305175"/>
            <a:ext cx="4038600" cy="922020"/>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Your team packs the products</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and attaches the order slip</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printed through our app.</a:t>
            </a:r>
          </a:p>
        </p:txBody>
      </p:sp>
      <p:sp>
        <p:nvSpPr>
          <p:cNvPr id="5" name="en-copy-50">
            <a:extLst>
              <a:ext uri="{FF2B5EF4-FFF2-40B4-BE49-F238E27FC236}">
                <ns3:creationId id="{7A5D2E1F-1486-409A-A403-1AAA5CD7FF61}"/>
              </a:ext>
            </a:extLst>
          </p:cNvPr>
          <p:cNvSpPr>
            <a:spLocks noGrp="1"/>
          </p:cNvSpPr>
          <p:nvPr/>
        </p:nvSpPr>
        <p:spPr>
          <a:xfrm>
            <a:off x="7543800" y="4781550"/>
            <a:ext cx="4038600" cy="421005"/>
          </a:xfrm>
          <a:prstGeom prst="rect">
            <a:avLst/>
          </a:prstGeom>
          <a:noFill/>
          <a:ln w="0">
            <a:noFill/>
          </a:ln>
        </p:spPr>
        <p:txBody>
          <a:bodyPr wrap="none" lIns="0" tIns="0" rIns="0" bIns="0" anchor="t">
            <a:noAutofit/>
          </a:bodyPr>
          <a:lstStyle/>
          <a:p>
            <a:pPr algn="l" rtl="0">
              <a:lnSpc>
                <a:spcPts val="2632"/>
              </a:lnSpc>
              <a:buNone/>
              <a:defRPr sz="1950" b="1" lang="en-US">
                <a:solidFill>
                  <a:srgbClr val="172D51"/>
                </a:solidFill>
                <a:latin typeface="Poppins"/>
                <a:ea typeface="Poppins"/>
                <a:cs typeface="Poppins"/>
              </a:defRPr>
            </a:pPr>
            <a:r>
              <a:rPr sz="1950" b="1" lang="en-US">
                <a:solidFill>
                  <a:srgbClr val="172D51"/>
                </a:solidFill>
                <a:latin typeface="Poppins"/>
                <a:ea typeface="Poppins"/>
                <a:cs typeface="Poppins"/>
              </a:rPr>
              <a:t>Every order stays identifiable</a:t>
            </a:r>
          </a:p>
        </p:txBody>
      </p:sp>
      <p:sp>
        <p:nvSpPr>
          <p:cNvPr id="6" name="en-copy-51">
            <a:extLst>
              <a:ext uri="{FF2B5EF4-FFF2-40B4-BE49-F238E27FC236}">
                <ns3:creationId id="{BC0BF5CF-40E8-4143-9BF1-0DB46D0F30A5}"/>
              </a:ext>
            </a:extLst>
          </p:cNvPr>
          <p:cNvSpPr>
            <a:spLocks noGrp="1"/>
          </p:cNvSpPr>
          <p:nvPr/>
        </p:nvSpPr>
        <p:spPr>
          <a:xfrm>
            <a:off x="7543800" y="5343525"/>
            <a:ext cx="4038600" cy="639128"/>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Keep each order together</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with its own order ID.</a:t>
            </a:r>
          </a:p>
        </p:txBody>
      </p:sp>
    </p:spTree>
    <p:extLst>
      <p:ext uri="{BB962C8B-B14F-4D97-AF65-F5344CB8AC3E}">
        <ns4:creationId val="1848168182"/>
      </p:ext>
    </p:extLst>
  </p:cSld>
</p:sld>
</file>

<file path=ppt/slides/slide7.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8" name="en-copy-52">
            <a:extLst>
              <a:ext uri="{FF2B5EF4-FFF2-40B4-BE49-F238E27FC236}">
                <ns2:creationId id="{9866407C-9C51-433B-A4AF-0933D84A99CD}"/>
              </a:ext>
            </a:extLst>
          </p:cNvPr>
          <p:cNvSpPr>
            <a:spLocks noGrp="1"/>
          </p:cNvSpPr>
          <p:nvPr/>
        </p:nvSpPr>
        <p:spPr>
          <a:xfrm>
            <a:off x="609600" y="571500"/>
            <a:ext cx="7524750" cy="777240"/>
          </a:xfrm>
          <a:prstGeom prst="rect">
            <a:avLst/>
          </a:prstGeom>
          <a:noFill/>
          <a:ln w="0">
            <a:noFill/>
          </a:ln>
        </p:spPr>
        <p:txBody>
          <a:bodyPr wrap="none" lIns="0" tIns="0" rIns="0" bIns="0" anchor="t">
            <a:noAutofit/>
          </a:bodyPr>
          <a:lstStyle/>
          <a:p>
            <a:pPr algn="l" rtl="0">
              <a:lnSpc>
                <a:spcPts val="4860"/>
              </a:lnSpc>
              <a:buNone/>
              <a:defRPr sz="3600" b="1" lang="en-US">
                <a:solidFill>
                  <a:srgbClr val="172D51"/>
                </a:solidFill>
                <a:latin typeface="Poppins"/>
                <a:ea typeface="Poppins"/>
                <a:cs typeface="Poppins"/>
              </a:defRPr>
            </a:pPr>
            <a:r>
              <a:rPr sz="3600" b="1" lang="en-US">
                <a:solidFill>
                  <a:srgbClr val="172D51"/>
                </a:solidFill>
                <a:latin typeface="Poppins"/>
                <a:ea typeface="Poppins"/>
                <a:cs typeface="Poppins"/>
              </a:rPr>
              <a:t>Delivery handled by Barkiva</a:t>
            </a:r>
          </a:p>
        </p:txBody>
      </p:sp>
      <p:sp>
        <p:nvSpPr>
          <p:cNvPr id="2" name="en-copy-53">
            <a:extLst>
              <a:ext uri="{FF2B5EF4-FFF2-40B4-BE49-F238E27FC236}">
                <ns2:creationId id="{AC0D2F10-0E9B-4BF4-8848-8218D6F00DC7}"/>
              </a:ext>
            </a:extLst>
          </p:cNvPr>
          <p:cNvSpPr>
            <a:spLocks noGrp="1"/>
          </p:cNvSpPr>
          <p:nvPr/>
        </p:nvSpPr>
        <p:spPr>
          <a:xfrm>
            <a:off x="609600" y="1962150"/>
            <a:ext cx="6667500" cy="453390"/>
          </a:xfrm>
          <a:prstGeom prst="rect">
            <a:avLst/>
          </a:prstGeom>
          <a:noFill/>
          <a:ln w="0">
            <a:noFill/>
          </a:ln>
        </p:spPr>
        <p:txBody>
          <a:bodyPr wrap="none" lIns="0" tIns="0" rIns="0" bIns="0" anchor="t">
            <a:noAutofit/>
          </a:bodyPr>
          <a:lstStyle/>
          <a:p>
            <a:pPr algn="l" rtl="0">
              <a:lnSpc>
                <a:spcPts val="2835"/>
              </a:lnSpc>
              <a:buNone/>
              <a:defRPr sz="2100" b="1" lang="en-US">
                <a:solidFill>
                  <a:srgbClr val="1248C2"/>
                </a:solidFill>
                <a:latin typeface="Poppins"/>
                <a:ea typeface="Poppins"/>
                <a:cs typeface="Poppins"/>
              </a:defRPr>
            </a:pPr>
            <a:r>
              <a:rPr sz="2100" b="1" lang="en-US">
                <a:solidFill>
                  <a:srgbClr val="1248C2"/>
                </a:solidFill>
                <a:latin typeface="Poppins"/>
                <a:ea typeface="Poppins"/>
                <a:cs typeface="Poppins"/>
              </a:rPr>
              <a:t>One scheduled collection</a:t>
            </a:r>
          </a:p>
        </p:txBody>
      </p:sp>
      <p:sp>
        <p:nvSpPr>
          <p:cNvPr id="3" name="en-copy-54">
            <a:extLst>
              <a:ext uri="{FF2B5EF4-FFF2-40B4-BE49-F238E27FC236}">
                <ns2:creationId id="{20C26CC8-236E-4F19-83C2-02AA1AB26CE7}"/>
              </a:ext>
            </a:extLst>
          </p:cNvPr>
          <p:cNvSpPr>
            <a:spLocks noGrp="1"/>
          </p:cNvSpPr>
          <p:nvPr/>
        </p:nvSpPr>
        <p:spPr>
          <a:xfrm>
            <a:off x="609600" y="2505075"/>
            <a:ext cx="6734175" cy="1047750"/>
          </a:xfrm>
          <a:prstGeom prst="rect">
            <a:avLst/>
          </a:prstGeom>
          <a:noFill/>
          <a:ln w="0">
            <a:noFill/>
          </a:ln>
        </p:spPr>
        <p:txBody>
          <a:bodyPr wrap="none" lIns="0" tIns="0" rIns="0" bIns="0" anchor="t">
            <a:noAutofit/>
          </a:bodyPr>
          <a:lstStyle/>
          <a:p>
            <a:pPr algn="l" rtl="0">
              <a:lnSpc>
                <a:spcPts val="2531"/>
              </a:lnSpc>
              <a:buNone/>
              <a:defRPr sz="1875" b="0" lang="en-US">
                <a:solidFill>
                  <a:srgbClr val="5B6A80"/>
                </a:solidFill>
                <a:latin typeface="Poppins"/>
                <a:ea typeface="Poppins"/>
                <a:cs typeface="Poppins"/>
              </a:defRPr>
            </a:pPr>
            <a:r>
              <a:rPr sz="1875" b="0" lang="en-US">
                <a:solidFill>
                  <a:srgbClr val="5B6A80"/>
                </a:solidFill>
                <a:latin typeface="Poppins"/>
                <a:ea typeface="Poppins"/>
                <a:cs typeface="Poppins"/>
              </a:rPr>
              <a:t>Our courier arrives at the agreed time</a:t>
            </a:r>
          </a:p>
          <a:p>
            <a:pPr algn="l" rtl="0">
              <a:lnSpc>
                <a:spcPts val="2531"/>
              </a:lnSpc>
              <a:buNone/>
              <a:defRPr sz="1875" b="0" lang="en-US">
                <a:solidFill>
                  <a:srgbClr val="5B6A80"/>
                </a:solidFill>
                <a:latin typeface="Poppins"/>
                <a:ea typeface="Poppins"/>
                <a:cs typeface="Poppins"/>
              </a:defRPr>
            </a:pPr>
            <a:r>
              <a:rPr sz="1875" b="0" lang="en-US">
                <a:solidFill>
                  <a:srgbClr val="5B6A80"/>
                </a:solidFill>
                <a:latin typeface="Poppins"/>
                <a:ea typeface="Poppins"/>
                <a:cs typeface="Poppins"/>
              </a:rPr>
              <a:t>and collects the orders prepared</a:t>
            </a:r>
          </a:p>
          <a:p>
            <a:pPr algn="l" rtl="0">
              <a:lnSpc>
                <a:spcPts val="2531"/>
              </a:lnSpc>
              <a:buNone/>
              <a:defRPr sz="1875" b="0" lang="en-US">
                <a:solidFill>
                  <a:srgbClr val="5B6A80"/>
                </a:solidFill>
                <a:latin typeface="Poppins"/>
                <a:ea typeface="Poppins"/>
                <a:cs typeface="Poppins"/>
              </a:defRPr>
            </a:pPr>
            <a:r>
              <a:rPr sz="1875" b="0" lang="en-US">
                <a:solidFill>
                  <a:srgbClr val="5B6A80"/>
                </a:solidFill>
                <a:latin typeface="Poppins"/>
                <a:ea typeface="Poppins"/>
                <a:cs typeface="Poppins"/>
              </a:rPr>
              <a:t>for that collection window.</a:t>
            </a:r>
          </a:p>
        </p:txBody>
      </p:sp>
      <p:sp>
        <p:nvSpPr>
          <p:cNvPr id="4" name="en-copy-55">
            <a:extLst>
              <a:ext uri="{FF2B5EF4-FFF2-40B4-BE49-F238E27FC236}">
                <ns2:creationId id="{E5F91306-D927-4CE8-8ACB-578C801BFB5C}"/>
              </a:ext>
            </a:extLst>
          </p:cNvPr>
          <p:cNvSpPr>
            <a:spLocks noGrp="1"/>
          </p:cNvSpPr>
          <p:nvPr/>
        </p:nvSpPr>
        <p:spPr>
          <a:xfrm>
            <a:off x="609600" y="4105275"/>
            <a:ext cx="6667500" cy="453390"/>
          </a:xfrm>
          <a:prstGeom prst="rect">
            <a:avLst/>
          </a:prstGeom>
          <a:noFill/>
          <a:ln w="0">
            <a:noFill/>
          </a:ln>
        </p:spPr>
        <p:txBody>
          <a:bodyPr wrap="none" lIns="0" tIns="0" rIns="0" bIns="0" anchor="t">
            <a:noAutofit/>
          </a:bodyPr>
          <a:lstStyle/>
          <a:p>
            <a:pPr algn="l" rtl="0">
              <a:lnSpc>
                <a:spcPts val="2835"/>
              </a:lnSpc>
              <a:buNone/>
              <a:defRPr sz="2100" b="1" lang="en-US">
                <a:solidFill>
                  <a:srgbClr val="172D51"/>
                </a:solidFill>
                <a:latin typeface="Poppins"/>
                <a:ea typeface="Poppins"/>
                <a:cs typeface="Poppins"/>
              </a:defRPr>
            </a:pPr>
            <a:r>
              <a:rPr sz="2100" b="1" lang="en-US">
                <a:solidFill>
                  <a:srgbClr val="172D51"/>
                </a:solidFill>
                <a:latin typeface="Poppins"/>
                <a:ea typeface="Poppins"/>
                <a:cs typeface="Poppins"/>
              </a:rPr>
              <a:t>A clear record of the handover</a:t>
            </a:r>
          </a:p>
        </p:txBody>
      </p:sp>
      <p:sp>
        <p:nvSpPr>
          <p:cNvPr id="5" name="en-copy-56">
            <a:extLst>
              <a:ext uri="{FF2B5EF4-FFF2-40B4-BE49-F238E27FC236}">
                <ns2:creationId id="{2C1564E0-A200-462B-A421-14C10B15BB27}"/>
              </a:ext>
            </a:extLst>
          </p:cNvPr>
          <p:cNvSpPr>
            <a:spLocks noGrp="1"/>
          </p:cNvSpPr>
          <p:nvPr/>
        </p:nvSpPr>
        <p:spPr>
          <a:xfrm>
            <a:off x="609600" y="4657725"/>
            <a:ext cx="6667500" cy="1005840"/>
          </a:xfrm>
          <a:prstGeom prst="rect">
            <a:avLst/>
          </a:prstGeom>
          <a:noFill/>
          <a:ln w="0">
            <a:noFill/>
          </a:ln>
        </p:spPr>
        <p:txBody>
          <a:bodyPr wrap="none" lIns="0" tIns="0" rIns="0" bIns="0" anchor="t">
            <a:noAutofit/>
          </a:bodyPr>
          <a:lstStyle/>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Proposed bag scanning confirms what</a:t>
            </a:r>
          </a:p>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the courier receives. Delivery status</a:t>
            </a:r>
          </a:p>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keeps your team informed.</a:t>
            </a:r>
          </a:p>
        </p:txBody>
      </p:sp>
      <p:pic>
        <p:nvPicPr>
          <p:cNvPr id="13" name=""/>
          <p:cNvPicPr>
            <a:picLocks noChangeAspect="1"/>
          </p:cNvPicPr>
          <p:nvPr/>
        </p:nvPicPr>
        <p:blipFill>
          <a:blip ns3:embed="R0b604e9f42254808"/>
          <a:stretch/>
        </p:blipFill>
        <p:spPr>
          <a:xfrm>
            <a:off x="8348663" y="361950"/>
            <a:ext cx="3095625" cy="6067425"/>
          </a:xfrm>
          <a:prstGeom prst="rect">
            <a:avLst/>
          </a:prstGeom>
        </p:spPr>
      </p:pic>
      <p:sp>
        <p:nvSpPr>
          <p:cNvPr id="7" name="en-copy-57">
            <a:extLst>
              <a:ext uri="{FF2B5EF4-FFF2-40B4-BE49-F238E27FC236}">
                <ns2:creationId id="{D053CBA6-E9DE-4CE7-A964-FD506F56F45F}"/>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07</a:t>
            </a:r>
          </a:p>
        </p:txBody>
      </p:sp>
    </p:spTree>
    <p:extLst>
      <p:ext uri="{BB962C8B-B14F-4D97-AF65-F5344CB8AC3E}">
        <ns4:creationId val="1904851723"/>
      </p:ext>
    </p:extLst>
  </p:cSld>
</p:sld>
</file>

<file path=ppt/slides/slide8.xml><?xml version="1.0" encoding="utf-8"?>
<p:sld xmlns:a="http://schemas.openxmlformats.org/drawingml/2006/main" xmlns:ns2="http://schemas.microsoft.com/office/drawing/2014/main" xmlns:ns3="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12" name="en-copy-58">
            <a:extLst>
              <a:ext uri="{FF2B5EF4-FFF2-40B4-BE49-F238E27FC236}">
                <ns2:creationId id="{5ECC69D3-F219-4F58-BF0A-1430430C9993}"/>
              </a:ext>
            </a:extLst>
          </p:cNvPr>
          <p:cNvSpPr>
            <a:spLocks noGrp="1"/>
          </p:cNvSpPr>
          <p:nvPr/>
        </p:nvSpPr>
        <p:spPr>
          <a:xfrm>
            <a:off x="609600" y="457200"/>
            <a:ext cx="10477500" cy="809625"/>
          </a:xfrm>
          <a:prstGeom prst="rect">
            <a:avLst/>
          </a:prstGeom>
          <a:noFill/>
          <a:ln w="0">
            <a:noFill/>
          </a:ln>
        </p:spPr>
        <p:txBody>
          <a:bodyPr wrap="none" lIns="0" tIns="0" rIns="0" bIns="0" anchor="t">
            <a:noAutofit/>
          </a:bodyPr>
          <a:lstStyle/>
          <a:p>
            <a:pPr algn="l" rtl="0">
              <a:lnSpc>
                <a:spcPts val="5062"/>
              </a:lnSpc>
              <a:buNone/>
              <a:defRPr sz="3750" b="1" lang="en-US">
                <a:solidFill>
                  <a:srgbClr val="172D51"/>
                </a:solidFill>
                <a:latin typeface="Poppins"/>
                <a:ea typeface="Poppins"/>
                <a:cs typeface="Poppins"/>
              </a:defRPr>
            </a:pPr>
            <a:r>
              <a:rPr sz="3750" b="1" lang="en-US">
                <a:solidFill>
                  <a:srgbClr val="172D51"/>
                </a:solidFill>
                <a:latin typeface="Poppins"/>
                <a:ea typeface="Poppins"/>
                <a:cs typeface="Poppins"/>
              </a:rPr>
              <a:t>A transparent pricing model</a:t>
            </a:r>
          </a:p>
        </p:txBody>
      </p:sp>
      <p:sp>
        <p:nvSpPr>
          <p:cNvPr id="2" name="en-copy-59">
            <a:extLst>
              <a:ext uri="{FF2B5EF4-FFF2-40B4-BE49-F238E27FC236}">
                <ns2:creationId id="{05A514E7-4798-44D1-A1B8-64434172D213}"/>
              </a:ext>
            </a:extLst>
          </p:cNvPr>
          <p:cNvSpPr>
            <a:spLocks noGrp="1"/>
          </p:cNvSpPr>
          <p:nvPr/>
        </p:nvSpPr>
        <p:spPr>
          <a:xfrm>
            <a:off x="609600" y="1276350"/>
            <a:ext cx="1066800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Your agreed price + Barkiva markup. Delivery charged at cost.</a:t>
            </a:r>
          </a:p>
        </p:txBody>
      </p:sp>
      <p:sp>
        <p:nvSpPr>
          <p:cNvPr id="3" name="en-copy-60">
            <a:extLst>
              <a:ext uri="{FF2B5EF4-FFF2-40B4-BE49-F238E27FC236}">
                <ns2:creationId id="{51BA8D2B-FDCE-4BA2-A570-390F2F995114}"/>
              </a:ext>
            </a:extLst>
          </p:cNvPr>
          <p:cNvSpPr>
            <a:spLocks noGrp="1"/>
          </p:cNvSpPr>
          <p:nvPr/>
        </p:nvSpPr>
        <p:spPr>
          <a:xfrm>
            <a:off x="609600" y="2028825"/>
            <a:ext cx="5715000" cy="372428"/>
          </a:xfrm>
          <a:prstGeom prst="rect">
            <a:avLst/>
          </a:prstGeom>
          <a:noFill/>
          <a:ln w="0">
            <a:noFill/>
          </a:ln>
        </p:spPr>
        <p:txBody>
          <a:bodyPr wrap="none" lIns="0" tIns="0" rIns="0" bIns="0" anchor="t">
            <a:noAutofit/>
          </a:bodyPr>
          <a:lstStyle/>
          <a:p>
            <a:pPr algn="l" rtl="0">
              <a:lnSpc>
                <a:spcPts val="2329"/>
              </a:lnSpc>
              <a:buNone/>
              <a:defRPr sz="1725" b="1" lang="en-US">
                <a:solidFill>
                  <a:srgbClr val="172D51"/>
                </a:solidFill>
                <a:latin typeface="Poppins"/>
                <a:ea typeface="Poppins"/>
                <a:cs typeface="Poppins"/>
              </a:defRPr>
            </a:pPr>
            <a:r>
              <a:rPr sz="1725" b="1" lang="en-US">
                <a:solidFill>
                  <a:srgbClr val="172D51"/>
                </a:solidFill>
                <a:latin typeface="Poppins"/>
                <a:ea typeface="Poppins"/>
                <a:cs typeface="Poppins"/>
              </a:rPr>
              <a:t>Illustrative order in SAR</a:t>
            </a:r>
          </a:p>
        </p:txBody>
      </p:sp>
      <p:graphicFrame>
        <p:nvGraphicFramePr>
          <p:cNvPr id="15" name=""/>
          <p:cNvGraphicFramePr/>
          <p:nvPr/>
        </p:nvGraphicFramePr>
        <p:xfrm>
          <a:off x="609600" y="2524125"/>
          <a:ext cx="5905500" cy="2924175"/>
        </p:xfrm>
        <a:graphic>
          <a:graphicData uri="http://schemas.openxmlformats.org/drawingml/2006/table">
            <a:tbl>
              <a:tblPr firstRow="0" bandRow="0"/>
              <a:tblGrid>
                <a:gridCol w="4876800"/>
                <a:gridCol w="1028700"/>
              </a:tblGrid>
              <a:tr h="487363">
                <a:tc>
                  <a:txBody>
                    <a:bodyPr wrap="none">
                      <a:noAutofit/>
                    </a:bodyPr>
                    <a:lstStyle/>
                    <a:p>
                      <a:pPr algn="l" rtl="0">
                        <a:lnSpc>
                          <a:spcPct val="110000"/>
                        </a:lnSpc>
                        <a:buNone/>
                      </a:pPr>
                      <a:r>
                        <a:rPr sz="1575" b="0" lang="en-US">
                          <a:solidFill>
                            <a:srgbClr val="172D51"/>
                          </a:solidFill>
                          <a:latin typeface="Poppins"/>
                          <a:ea typeface="Poppins"/>
                          <a:cs typeface="Poppins"/>
                        </a:rPr>
                        <a:t>Shelf price for reference</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0">
                        <a:lnSpc>
                          <a:spcPct val="110000"/>
                        </a:lnSpc>
                        <a:buNone/>
                      </a:pPr>
                      <a:r>
                        <a:rPr sz="1575" b="0" lang="en-US">
                          <a:solidFill>
                            <a:srgbClr val="172D51"/>
                          </a:solidFill>
                          <a:latin typeface="Poppins"/>
                          <a:ea typeface="Poppins"/>
                          <a:cs typeface="Poppins"/>
                        </a:rPr>
                        <a:t>100</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l" rtl="0">
                        <a:lnSpc>
                          <a:spcPct val="110000"/>
                        </a:lnSpc>
                        <a:buNone/>
                      </a:pPr>
                      <a:r>
                        <a:rPr sz="1575" b="1" lang="en-US">
                          <a:solidFill>
                            <a:srgbClr val="1248C2"/>
                          </a:solidFill>
                          <a:latin typeface="Poppins"/>
                          <a:ea typeface="Poppins"/>
                          <a:cs typeface="Poppins"/>
                        </a:rPr>
                        <a:t>Agreed amount for the store</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EDF2FB"/>
                    </a:solidFill>
                  </a:tcPr>
                </a:tc>
                <a:tc>
                  <a:txBody>
                    <a:bodyPr wrap="none">
                      <a:noAutofit/>
                    </a:bodyPr>
                    <a:lstStyle/>
                    <a:p>
                      <a:pPr algn="r" rtl="0">
                        <a:lnSpc>
                          <a:spcPct val="110000"/>
                        </a:lnSpc>
                        <a:buNone/>
                      </a:pPr>
                      <a:r>
                        <a:rPr sz="1575" b="1" lang="en-US">
                          <a:solidFill>
                            <a:srgbClr val="1248C2"/>
                          </a:solidFill>
                          <a:latin typeface="Poppins"/>
                          <a:ea typeface="Poppins"/>
                          <a:cs typeface="Poppins"/>
                        </a:rPr>
                        <a:t>95</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EDF2FB"/>
                    </a:solidFill>
                  </a:tcPr>
                </a:tc>
              </a:tr>
              <a:tr h="487363">
                <a:tc>
                  <a:txBody>
                    <a:bodyPr wrap="none">
                      <a:noAutofit/>
                    </a:bodyPr>
                    <a:lstStyle/>
                    <a:p>
                      <a:pPr algn="l" rtl="0">
                        <a:lnSpc>
                          <a:spcPct val="110000"/>
                        </a:lnSpc>
                        <a:buNone/>
                      </a:pPr>
                      <a:r>
                        <a:rPr sz="1575" b="0" lang="en-US">
                          <a:solidFill>
                            <a:srgbClr val="172D51"/>
                          </a:solidFill>
                          <a:latin typeface="Poppins"/>
                          <a:ea typeface="Poppins"/>
                          <a:cs typeface="Poppins"/>
                        </a:rPr>
                        <a:t>Barkiva product markup</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0">
                        <a:lnSpc>
                          <a:spcPct val="110000"/>
                        </a:lnSpc>
                        <a:buNone/>
                      </a:pPr>
                      <a:r>
                        <a:rPr sz="1575" b="0" lang="en-US">
                          <a:solidFill>
                            <a:srgbClr val="172D51"/>
                          </a:solidFill>
                          <a:latin typeface="Poppins"/>
                          <a:ea typeface="Poppins"/>
                          <a:cs typeface="Poppins"/>
                        </a:rPr>
                        <a:t>10</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l" rtl="0">
                        <a:lnSpc>
                          <a:spcPct val="110000"/>
                        </a:lnSpc>
                        <a:buNone/>
                      </a:pPr>
                      <a:r>
                        <a:rPr sz="1575" b="0" lang="en-US">
                          <a:solidFill>
                            <a:srgbClr val="172D51"/>
                          </a:solidFill>
                          <a:latin typeface="Poppins"/>
                          <a:ea typeface="Poppins"/>
                          <a:cs typeface="Poppins"/>
                        </a:rPr>
                        <a:t>Customer product price</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0">
                        <a:lnSpc>
                          <a:spcPct val="110000"/>
                        </a:lnSpc>
                        <a:buNone/>
                      </a:pPr>
                      <a:r>
                        <a:rPr sz="1575" b="0" lang="en-US">
                          <a:solidFill>
                            <a:srgbClr val="172D51"/>
                          </a:solidFill>
                          <a:latin typeface="Poppins"/>
                          <a:ea typeface="Poppins"/>
                          <a:cs typeface="Poppins"/>
                        </a:rPr>
                        <a:t>105</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l" rtl="0">
                        <a:lnSpc>
                          <a:spcPct val="110000"/>
                        </a:lnSpc>
                        <a:buNone/>
                      </a:pPr>
                      <a:r>
                        <a:rPr sz="1575" b="0" lang="en-US">
                          <a:solidFill>
                            <a:srgbClr val="172D51"/>
                          </a:solidFill>
                          <a:latin typeface="Poppins"/>
                          <a:ea typeface="Poppins"/>
                          <a:cs typeface="Poppins"/>
                        </a:rPr>
                        <a:t>Delivery charge = delivery cost</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0">
                        <a:lnSpc>
                          <a:spcPct val="110000"/>
                        </a:lnSpc>
                        <a:buNone/>
                      </a:pPr>
                      <a:r>
                        <a:rPr sz="1575" b="0" lang="en-US">
                          <a:solidFill>
                            <a:srgbClr val="172D51"/>
                          </a:solidFill>
                          <a:latin typeface="Poppins"/>
                          <a:ea typeface="Poppins"/>
                          <a:cs typeface="Poppins"/>
                        </a:rPr>
                        <a:t>12</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l" rtl="0">
                        <a:lnSpc>
                          <a:spcPct val="110000"/>
                        </a:lnSpc>
                        <a:buNone/>
                      </a:pPr>
                      <a:r>
                        <a:rPr sz="1575" b="1" lang="en-US">
                          <a:solidFill>
                            <a:srgbClr val="FFFFFF"/>
                          </a:solidFill>
                          <a:latin typeface="Poppins"/>
                          <a:ea typeface="Poppins"/>
                          <a:cs typeface="Poppins"/>
                        </a:rPr>
                        <a:t>Customer total before tax</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1248C2"/>
                    </a:solidFill>
                  </a:tcPr>
                </a:tc>
                <a:tc>
                  <a:txBody>
                    <a:bodyPr wrap="none">
                      <a:noAutofit/>
                    </a:bodyPr>
                    <a:lstStyle/>
                    <a:p>
                      <a:pPr algn="r" rtl="0">
                        <a:lnSpc>
                          <a:spcPct val="110000"/>
                        </a:lnSpc>
                        <a:buNone/>
                      </a:pPr>
                      <a:r>
                        <a:rPr sz="1575" b="1" lang="en-US">
                          <a:solidFill>
                            <a:srgbClr val="FFFFFF"/>
                          </a:solidFill>
                          <a:latin typeface="Poppins"/>
                          <a:ea typeface="Poppins"/>
                          <a:cs typeface="Poppins"/>
                        </a:rPr>
                        <a:t>117</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1248C2"/>
                    </a:solidFill>
                  </a:tcPr>
                </a:tc>
              </a:tr>
            </a:tbl>
          </a:graphicData>
        </a:graphic>
      </p:graphicFrame>
      <p:sp>
        <p:nvSpPr>
          <p:cNvPr id="5" name="en-copy-61">
            <a:extLst>
              <a:ext uri="{FF2B5EF4-FFF2-40B4-BE49-F238E27FC236}">
                <ns2:creationId id="{E46BBA4F-6ACF-43CB-B222-56E0B03E0BE5}"/>
              </a:ext>
            </a:extLst>
          </p:cNvPr>
          <p:cNvSpPr>
            <a:spLocks noGrp="1"/>
          </p:cNvSpPr>
          <p:nvPr/>
        </p:nvSpPr>
        <p:spPr>
          <a:xfrm>
            <a:off x="7229475" y="2057400"/>
            <a:ext cx="432435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What the store retains</a:t>
            </a:r>
          </a:p>
        </p:txBody>
      </p:sp>
      <p:sp>
        <p:nvSpPr>
          <p:cNvPr id="6" name="en-copy-62">
            <a:extLst>
              <a:ext uri="{FF2B5EF4-FFF2-40B4-BE49-F238E27FC236}">
                <ns2:creationId id="{CD58EFFF-02CA-4C57-8A3A-5AD6C1CA9236}"/>
              </a:ext>
            </a:extLst>
          </p:cNvPr>
          <p:cNvSpPr>
            <a:spLocks noGrp="1"/>
          </p:cNvSpPr>
          <p:nvPr/>
        </p:nvSpPr>
        <p:spPr>
          <a:xfrm>
            <a:off x="7229475" y="2686050"/>
            <a:ext cx="4324350" cy="550545"/>
          </a:xfrm>
          <a:prstGeom prst="rect">
            <a:avLst/>
          </a:prstGeom>
          <a:noFill/>
          <a:ln w="0">
            <a:noFill/>
          </a:ln>
        </p:spPr>
        <p:txBody>
          <a:bodyPr wrap="none" lIns="0" tIns="0" rIns="0" bIns="0" anchor="t">
            <a:noAutofit/>
          </a:bodyPr>
          <a:lstStyle/>
          <a:p>
            <a:pPr algn="l" rtl="0">
              <a:lnSpc>
                <a:spcPts val="3442"/>
              </a:lnSpc>
              <a:buNone/>
              <a:defRPr sz="2550" b="1" lang="en-US">
                <a:solidFill>
                  <a:srgbClr val="1248C2"/>
                </a:solidFill>
                <a:latin typeface="Poppins"/>
                <a:ea typeface="Poppins"/>
                <a:cs typeface="Poppins"/>
              </a:defRPr>
            </a:pPr>
            <a:r>
              <a:rPr sz="2550" b="1" lang="en-US">
                <a:solidFill>
                  <a:srgbClr val="1248C2"/>
                </a:solidFill>
                <a:latin typeface="Poppins"/>
                <a:ea typeface="Poppins"/>
                <a:cs typeface="Poppins"/>
              </a:rPr>
              <a:t>95 − 70 − 3 = 22</a:t>
            </a:r>
          </a:p>
        </p:txBody>
      </p:sp>
      <p:sp>
        <p:nvSpPr>
          <p:cNvPr id="7" name="en-copy-63">
            <a:extLst>
              <a:ext uri="{FF2B5EF4-FFF2-40B4-BE49-F238E27FC236}">
                <ns2:creationId id="{715F010A-FFE8-44B1-9610-B90A03849C5F}"/>
              </a:ext>
            </a:extLst>
          </p:cNvPr>
          <p:cNvSpPr>
            <a:spLocks noGrp="1"/>
          </p:cNvSpPr>
          <p:nvPr/>
        </p:nvSpPr>
        <p:spPr>
          <a:xfrm>
            <a:off x="7229475" y="3390900"/>
            <a:ext cx="4333875" cy="668179"/>
          </a:xfrm>
          <a:prstGeom prst="rect">
            <a:avLst/>
          </a:prstGeom>
          <a:noFill/>
          <a:ln w="0">
            <a:noFill/>
          </a:ln>
        </p:spPr>
        <p:txBody>
          <a:bodyPr wrap="none" lIns="0" tIns="0" rIns="0" bIns="0" anchor="t">
            <a:noAutofit/>
          </a:bodyPr>
          <a:lstStyle/>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Agreed price less product cost</a:t>
            </a:r>
          </a:p>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and additional handling cost.</a:t>
            </a:r>
          </a:p>
        </p:txBody>
      </p:sp>
      <p:sp>
        <p:nvSpPr>
          <p:cNvPr id="8" name="en-copy-64">
            <a:extLst>
              <a:ext uri="{FF2B5EF4-FFF2-40B4-BE49-F238E27FC236}">
                <ns2:creationId id="{BC11A5E7-2E44-4353-969B-7A3CD02B7409}"/>
              </a:ext>
            </a:extLst>
          </p:cNvPr>
          <p:cNvSpPr>
            <a:spLocks noGrp="1"/>
          </p:cNvSpPr>
          <p:nvPr/>
        </p:nvSpPr>
        <p:spPr>
          <a:xfrm>
            <a:off x="7229475" y="4362450"/>
            <a:ext cx="4333875" cy="453390"/>
          </a:xfrm>
          <a:prstGeom prst="rect">
            <a:avLst/>
          </a:prstGeom>
          <a:noFill/>
          <a:ln w="0">
            <a:noFill/>
          </a:ln>
        </p:spPr>
        <p:txBody>
          <a:bodyPr wrap="none" lIns="0" tIns="0" rIns="0" bIns="0" anchor="t">
            <a:noAutofit/>
          </a:bodyPr>
          <a:lstStyle/>
          <a:p>
            <a:pPr algn="l" rtl="0">
              <a:lnSpc>
                <a:spcPts val="2835"/>
              </a:lnSpc>
              <a:buNone/>
              <a:defRPr sz="2100" b="1" lang="en-US">
                <a:solidFill>
                  <a:srgbClr val="172D51"/>
                </a:solidFill>
                <a:latin typeface="Poppins"/>
                <a:ea typeface="Poppins"/>
                <a:cs typeface="Poppins"/>
              </a:defRPr>
            </a:pPr>
            <a:r>
              <a:rPr sz="2100" b="1" lang="en-US">
                <a:solidFill>
                  <a:srgbClr val="172D51"/>
                </a:solidFill>
                <a:latin typeface="Poppins"/>
                <a:ea typeface="Poppins"/>
                <a:cs typeface="Poppins"/>
              </a:rPr>
              <a:t>SAR 22 contribution</a:t>
            </a:r>
          </a:p>
        </p:txBody>
      </p:sp>
      <p:sp>
        <p:nvSpPr>
          <p:cNvPr id="9" name="en-copy-65">
            <a:extLst>
              <a:ext uri="{FF2B5EF4-FFF2-40B4-BE49-F238E27FC236}">
                <ns2:creationId id="{BC4DC163-F2FC-484F-8EA1-0914D9AB312B}"/>
              </a:ext>
            </a:extLst>
          </p:cNvPr>
          <p:cNvSpPr>
            <a:spLocks noGrp="1"/>
          </p:cNvSpPr>
          <p:nvPr/>
        </p:nvSpPr>
        <p:spPr>
          <a:xfrm>
            <a:off x="7229475" y="4905375"/>
            <a:ext cx="4333875" cy="880110"/>
          </a:xfrm>
          <a:prstGeom prst="rect">
            <a:avLst/>
          </a:prstGeom>
          <a:noFill/>
          <a:ln w="0">
            <a:noFill/>
          </a:ln>
        </p:spPr>
        <p:txBody>
          <a:bodyPr wrap="none" lIns="0" tIns="0" rIns="0" bIns="0" anchor="t">
            <a:noAutofit/>
          </a:bodyPr>
          <a:lstStyle/>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Before fixed overheads, taxes</a:t>
            </a:r>
          </a:p>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and returns. Barkiva’s markup</a:t>
            </a:r>
          </a:p>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also covers its own costs.</a:t>
            </a:r>
          </a:p>
        </p:txBody>
      </p:sp>
      <p:sp>
        <p:nvSpPr>
          <p:cNvPr id="10" name="en-copy-66">
            <a:extLst>
              <a:ext uri="{FF2B5EF4-FFF2-40B4-BE49-F238E27FC236}">
                <ns2:creationId id="{B7E37C30-9952-4526-9AB9-75D59338FDAD}"/>
              </a:ext>
            </a:extLst>
          </p:cNvPr>
          <p:cNvSpPr>
            <a:spLocks noGrp="1"/>
          </p:cNvSpPr>
          <p:nvPr/>
        </p:nvSpPr>
        <p:spPr>
          <a:xfrm>
            <a:off x="609600" y="6029325"/>
            <a:ext cx="10668000" cy="275273"/>
          </a:xfrm>
          <a:prstGeom prst="rect">
            <a:avLst/>
          </a:prstGeom>
          <a:noFill/>
          <a:ln w="0">
            <a:noFill/>
          </a:ln>
        </p:spPr>
        <p:txBody>
          <a:bodyPr wrap="none" lIns="0" tIns="0" rIns="0" bIns="0" anchor="t">
            <a:noAutofit/>
          </a:bodyPr>
          <a:lstStyle/>
          <a:p>
            <a:pPr algn="l" rtl="0">
              <a:lnSpc>
                <a:spcPts val="1721"/>
              </a:lnSpc>
              <a:buNone/>
              <a:defRPr sz="1275" b="0" lang="en-US">
                <a:solidFill>
                  <a:srgbClr val="5B6A80"/>
                </a:solidFill>
                <a:latin typeface="Poppins"/>
                <a:ea typeface="Poppins"/>
                <a:cs typeface="Poppins"/>
              </a:defRPr>
            </a:pPr>
            <a:r>
              <a:rPr sz="1275" b="0" lang="en-US">
                <a:solidFill>
                  <a:srgbClr val="5B6A80"/>
                </a:solidFill>
                <a:latin typeface="Poppins"/>
                <a:ea typeface="Poppins"/>
                <a:cs typeface="Poppins"/>
              </a:rPr>
              <a:t>Illustrative amounts, not agreed rates. Prices, taxes, adjustments and payout timing follow the contract.</a:t>
            </a:r>
          </a:p>
        </p:txBody>
      </p:sp>
      <p:sp>
        <p:nvSpPr>
          <p:cNvPr id="11" name="en-copy-67">
            <a:extLst>
              <a:ext uri="{FF2B5EF4-FFF2-40B4-BE49-F238E27FC236}">
                <ns2:creationId id="{92D635EC-5BED-4994-9C69-3B85CE8B8A4E}"/>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08</a:t>
            </a:r>
          </a:p>
        </p:txBody>
      </p:sp>
    </p:spTree>
    <p:extLst>
      <p:ext uri="{BB962C8B-B14F-4D97-AF65-F5344CB8AC3E}">
        <ns3:creationId val="199256104"/>
      </p:ext>
    </p:extLst>
  </p:cSld>
</p:sld>
</file>

<file path=ppt/slides/slide9.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EDF2FB"/>
        </a:solidFill>
      </p:bgPr>
    </p:bg>
    <p:spTree>
      <p:nvGrpSpPr>
        <p:cNvPr id="1" name=""/>
        <p:cNvGrpSpPr/>
        <p:nvPr/>
      </p:nvGrpSpPr>
      <p:grpSpPr>
        <a:xfrm/>
      </p:grpSpPr>
      <p:sp>
        <p:nvSpPr>
          <p:cNvPr id="9" name="en-copy-68">
            <a:extLst>
              <a:ext uri="{FF2B5EF4-FFF2-40B4-BE49-F238E27FC236}">
                <ns2:creationId id="{7B0BFE91-B0CD-4B7C-81C7-DA8076763E98}"/>
              </a:ext>
            </a:extLst>
          </p:cNvPr>
          <p:cNvSpPr>
            <a:spLocks noGrp="1"/>
          </p:cNvSpPr>
          <p:nvPr/>
        </p:nvSpPr>
        <p:spPr>
          <a:xfrm>
            <a:off x="609600" y="504825"/>
            <a:ext cx="10572750" cy="793433"/>
          </a:xfrm>
          <a:prstGeom prst="rect">
            <a:avLst/>
          </a:prstGeom>
          <a:noFill/>
          <a:ln w="0">
            <a:noFill/>
          </a:ln>
        </p:spPr>
        <p:txBody>
          <a:bodyPr wrap="none" lIns="0" tIns="0" rIns="0" bIns="0" anchor="t">
            <a:noAutofit/>
          </a:bodyPr>
          <a:lstStyle/>
          <a:p>
            <a:pPr algn="l" rtl="0">
              <a:lnSpc>
                <a:spcPts val="4961"/>
              </a:lnSpc>
              <a:buNone/>
              <a:defRPr sz="3675" b="1" lang="en-US">
                <a:solidFill>
                  <a:srgbClr val="172D51"/>
                </a:solidFill>
                <a:latin typeface="Poppins"/>
                <a:ea typeface="Poppins"/>
                <a:cs typeface="Poppins"/>
              </a:defRPr>
            </a:pPr>
            <a:r>
              <a:rPr sz="3675" b="1" lang="en-US">
                <a:solidFill>
                  <a:srgbClr val="172D51"/>
                </a:solidFill>
                <a:latin typeface="Poppins"/>
                <a:ea typeface="Poppins"/>
                <a:cs typeface="Poppins"/>
              </a:rPr>
              <a:t>A clear view of your business</a:t>
            </a:r>
          </a:p>
        </p:txBody>
      </p:sp>
      <p:sp>
        <p:nvSpPr>
          <p:cNvPr id="2" name="en-copy-69">
            <a:extLst>
              <a:ext uri="{FF2B5EF4-FFF2-40B4-BE49-F238E27FC236}">
                <ns2:creationId id="{5C7E5FB6-E647-4113-AB3F-009E7E19E34A}"/>
              </a:ext>
            </a:extLst>
          </p:cNvPr>
          <p:cNvSpPr>
            <a:spLocks noGrp="1"/>
          </p:cNvSpPr>
          <p:nvPr/>
        </p:nvSpPr>
        <p:spPr>
          <a:xfrm>
            <a:off x="609600" y="1276350"/>
            <a:ext cx="10668000" cy="372428"/>
          </a:xfrm>
          <a:prstGeom prst="rect">
            <a:avLst/>
          </a:prstGeom>
          <a:noFill/>
          <a:ln w="0">
            <a:noFill/>
          </a:ln>
        </p:spPr>
        <p:txBody>
          <a:bodyPr wrap="none" lIns="0" tIns="0" rIns="0" bIns="0" anchor="t">
            <a:noAutofit/>
          </a:bodyPr>
          <a:lstStyle/>
          <a:p>
            <a:pPr algn="l" rtl="0">
              <a:lnSpc>
                <a:spcPts val="2329"/>
              </a:lnSpc>
              <a:buNone/>
              <a:defRPr sz="1725" b="0" lang="en-US">
                <a:solidFill>
                  <a:srgbClr val="5B6A80"/>
                </a:solidFill>
                <a:latin typeface="Poppins"/>
                <a:ea typeface="Poppins"/>
                <a:cs typeface="Poppins"/>
              </a:defRPr>
            </a:pPr>
            <a:r>
              <a:rPr sz="1725" b="0" lang="en-US">
                <a:solidFill>
                  <a:srgbClr val="5B6A80"/>
                </a:solidFill>
                <a:latin typeface="Poppins"/>
                <a:ea typeface="Poppins"/>
                <a:cs typeface="Poppins"/>
              </a:rPr>
              <a:t>Orders, agreed-price sales and settlement in one place.</a:t>
            </a:r>
          </a:p>
        </p:txBody>
      </p:sp>
      <p:pic>
        <p:nvPicPr>
          <p:cNvPr id="11" name=""/>
          <p:cNvPicPr>
            <a:picLocks noChangeAspect="1"/>
          </p:cNvPicPr>
          <p:nvPr/>
        </p:nvPicPr>
        <p:blipFill>
          <a:blip ns3:embed="Rcfe70dd4de5b4be0"/>
          <a:stretch/>
        </p:blipFill>
        <p:spPr>
          <a:xfrm>
            <a:off x="1545215" y="1838325"/>
            <a:ext cx="5758295" cy="4524375"/>
          </a:xfrm>
          <a:prstGeom prst="rect">
            <a:avLst/>
          </a:prstGeom>
        </p:spPr>
      </p:pic>
      <p:sp>
        <p:nvSpPr>
          <p:cNvPr id="4" name="en-copy-70">
            <a:extLst>
              <a:ext uri="{FF2B5EF4-FFF2-40B4-BE49-F238E27FC236}">
                <ns2:creationId id="{63B714ED-FE77-4006-AA40-AD47C7F37EF0}"/>
              </a:ext>
            </a:extLst>
          </p:cNvPr>
          <p:cNvSpPr>
            <a:spLocks noGrp="1"/>
          </p:cNvSpPr>
          <p:nvPr/>
        </p:nvSpPr>
        <p:spPr>
          <a:xfrm>
            <a:off x="8658225" y="2095500"/>
            <a:ext cx="2952750" cy="404813"/>
          </a:xfrm>
          <a:prstGeom prst="rect">
            <a:avLst/>
          </a:prstGeom>
          <a:noFill/>
          <a:ln w="0">
            <a:noFill/>
          </a:ln>
        </p:spPr>
        <p:txBody>
          <a:bodyPr wrap="none" lIns="0" tIns="0" rIns="0" bIns="0" anchor="t">
            <a:noAutofit/>
          </a:bodyPr>
          <a:lstStyle/>
          <a:p>
            <a:pPr algn="l" rtl="0">
              <a:lnSpc>
                <a:spcPts val="2531"/>
              </a:lnSpc>
              <a:buNone/>
              <a:defRPr sz="1875" b="1" lang="en-US">
                <a:solidFill>
                  <a:srgbClr val="1248C2"/>
                </a:solidFill>
                <a:latin typeface="Poppins"/>
                <a:ea typeface="Poppins"/>
                <a:cs typeface="Poppins"/>
              </a:defRPr>
            </a:pPr>
            <a:r>
              <a:rPr sz="1875" b="1" lang="en-US">
                <a:solidFill>
                  <a:srgbClr val="1248C2"/>
                </a:solidFill>
                <a:latin typeface="Poppins"/>
                <a:ea typeface="Poppins"/>
                <a:cs typeface="Poppins"/>
              </a:rPr>
              <a:t>Understand the payout</a:t>
            </a:r>
          </a:p>
        </p:txBody>
      </p:sp>
      <p:sp>
        <p:nvSpPr>
          <p:cNvPr id="5" name="en-copy-71">
            <a:extLst>
              <a:ext uri="{FF2B5EF4-FFF2-40B4-BE49-F238E27FC236}">
                <ns2:creationId id="{17FA07A7-8364-4BE2-8612-F4F56FDEE185}"/>
              </a:ext>
            </a:extLst>
          </p:cNvPr>
          <p:cNvSpPr>
            <a:spLocks noGrp="1"/>
          </p:cNvSpPr>
          <p:nvPr/>
        </p:nvSpPr>
        <p:spPr>
          <a:xfrm>
            <a:off x="8658225" y="2619375"/>
            <a:ext cx="2952750" cy="922020"/>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Track completed orders,</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paid amounts and the</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next settlement.</a:t>
            </a:r>
          </a:p>
        </p:txBody>
      </p:sp>
      <p:sp>
        <p:nvSpPr>
          <p:cNvPr id="6" name="en-copy-72">
            <a:extLst>
              <a:ext uri="{FF2B5EF4-FFF2-40B4-BE49-F238E27FC236}">
                <ns2:creationId id="{EB93A2B0-BA33-4EE7-8D06-929A3B7E7B4A}"/>
              </a:ext>
            </a:extLst>
          </p:cNvPr>
          <p:cNvSpPr>
            <a:spLocks noGrp="1"/>
          </p:cNvSpPr>
          <p:nvPr/>
        </p:nvSpPr>
        <p:spPr>
          <a:xfrm>
            <a:off x="8658225" y="4105275"/>
            <a:ext cx="2952750" cy="404813"/>
          </a:xfrm>
          <a:prstGeom prst="rect">
            <a:avLst/>
          </a:prstGeom>
          <a:noFill/>
          <a:ln w="0">
            <a:noFill/>
          </a:ln>
        </p:spPr>
        <p:txBody>
          <a:bodyPr wrap="none" lIns="0" tIns="0" rIns="0" bIns="0" anchor="t">
            <a:noAutofit/>
          </a:bodyPr>
          <a:lstStyle/>
          <a:p>
            <a:pPr algn="l" rtl="0">
              <a:lnSpc>
                <a:spcPts val="2531"/>
              </a:lnSpc>
              <a:buNone/>
              <a:defRPr sz="1875" b="1" lang="en-US">
                <a:solidFill>
                  <a:srgbClr val="172D51"/>
                </a:solidFill>
                <a:latin typeface="Poppins"/>
                <a:ea typeface="Poppins"/>
                <a:cs typeface="Poppins"/>
              </a:defRPr>
            </a:pPr>
            <a:r>
              <a:rPr sz="1875" b="1" lang="en-US">
                <a:solidFill>
                  <a:srgbClr val="172D51"/>
                </a:solidFill>
                <a:latin typeface="Poppins"/>
                <a:ea typeface="Poppins"/>
                <a:cs typeface="Poppins"/>
              </a:rPr>
              <a:t>Plan the next order</a:t>
            </a:r>
          </a:p>
        </p:txBody>
      </p:sp>
      <p:sp>
        <p:nvSpPr>
          <p:cNvPr id="7" name="en-copy-73">
            <a:extLst>
              <a:ext uri="{FF2B5EF4-FFF2-40B4-BE49-F238E27FC236}">
                <ns2:creationId id="{8E4D9BA3-EBF7-47A5-9D2A-E34ADABB7ABA}"/>
              </a:ext>
            </a:extLst>
          </p:cNvPr>
          <p:cNvSpPr>
            <a:spLocks noGrp="1"/>
          </p:cNvSpPr>
          <p:nvPr/>
        </p:nvSpPr>
        <p:spPr>
          <a:xfrm>
            <a:off x="8658225" y="4638675"/>
            <a:ext cx="2952750" cy="922020"/>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Use product demand and</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repeat purchases to guide</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stock and promotions.</a:t>
            </a:r>
          </a:p>
        </p:txBody>
      </p:sp>
      <p:sp>
        <p:nvSpPr>
          <p:cNvPr id="8" name="en-copy-74">
            <a:extLst>
              <a:ext uri="{FF2B5EF4-FFF2-40B4-BE49-F238E27FC236}">
                <ns2:creationId id="{C52FB61E-3472-4515-A749-B78B07F47448}"/>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09</a:t>
            </a:r>
          </a:p>
        </p:txBody>
      </p:sp>
    </p:spTree>
    <p:extLst>
      <p:ext uri="{BB962C8B-B14F-4D97-AF65-F5344CB8AC3E}">
        <ns4:creationId val="119017978"/>
      </p:ext>
    </p:extLst>
  </p:cSld>
</p:sld>
</file>

<file path=ppt/slides/slide10.xml><?xml version="1.0" encoding="utf-8"?>
<p:sld xmlns:a="http://schemas.openxmlformats.org/drawingml/2006/main" xmlns:ns2="http://schemas.openxmlformats.org/officeDocument/2006/relationships" xmlns:ns3="http://schemas.microsoft.com/office/drawing/2014/main" xmlns:ns4="http://schemas.microsoft.com/office/powerpoint/2010/main" xmlns:p="http://schemas.openxmlformats.org/presentationml/2006/main">
  <p:cSld>
    <p:bg>
      <p:bgPr>
        <a:solidFill>
          <a:srgbClr val="FFFFFF"/>
        </a:solidFill>
      </p:bgPr>
    </p:bg>
    <p:spTree>
      <p:nvGrpSpPr>
        <p:cNvPr id="1" name=""/>
        <p:cNvGrpSpPr/>
        <p:nvPr/>
      </p:nvGrpSpPr>
      <p:grpSpPr>
        <a:xfrm/>
      </p:grpSpPr>
      <p:pic>
        <p:nvPicPr>
          <p:cNvPr id="9" name=""/>
          <p:cNvPicPr>
            <a:picLocks noChangeAspect="1"/>
          </p:cNvPicPr>
          <p:nvPr/>
        </p:nvPicPr>
        <p:blipFill>
          <a:blip ns2:embed="R361b16b9e5914df7"/>
          <a:stretch/>
        </p:blipFill>
        <p:spPr>
          <a:xfrm>
            <a:off x="762000" y="342900"/>
            <a:ext cx="3333750" cy="6067425"/>
          </a:xfrm>
          <a:prstGeom prst="rect">
            <a:avLst/>
          </a:prstGeom>
        </p:spPr>
      </p:pic>
      <p:sp>
        <p:nvSpPr>
          <p:cNvPr id="2" name="en-copy-75">
            <a:extLst>
              <a:ext uri="{FF2B5EF4-FFF2-40B4-BE49-F238E27FC236}">
                <ns3:creationId id="{A117B57D-EBCE-4215-80B7-E71EF59F6DAB}"/>
              </a:ext>
            </a:extLst>
          </p:cNvPr>
          <p:cNvSpPr>
            <a:spLocks noGrp="1"/>
          </p:cNvSpPr>
          <p:nvPr/>
        </p:nvSpPr>
        <p:spPr>
          <a:xfrm>
            <a:off x="4724400" y="628650"/>
            <a:ext cx="6905625" cy="744855"/>
          </a:xfrm>
          <a:prstGeom prst="rect">
            <a:avLst/>
          </a:prstGeom>
          <a:noFill/>
          <a:ln w="0">
            <a:noFill/>
          </a:ln>
        </p:spPr>
        <p:txBody>
          <a:bodyPr wrap="none" lIns="0" tIns="0" rIns="0" bIns="0" anchor="t">
            <a:noAutofit/>
          </a:bodyPr>
          <a:lstStyle/>
          <a:p>
            <a:pPr algn="l" rtl="0">
              <a:lnSpc>
                <a:spcPts val="4658"/>
              </a:lnSpc>
              <a:buNone/>
              <a:defRPr sz="3450" b="1" lang="en-US">
                <a:solidFill>
                  <a:srgbClr val="172D51"/>
                </a:solidFill>
                <a:latin typeface="Poppins"/>
                <a:ea typeface="Poppins"/>
                <a:cs typeface="Poppins"/>
              </a:defRPr>
            </a:pPr>
            <a:r>
              <a:rPr sz="3450" b="1" lang="en-US">
                <a:solidFill>
                  <a:srgbClr val="172D51"/>
                </a:solidFill>
                <a:latin typeface="Poppins"/>
                <a:ea typeface="Poppins"/>
                <a:cs typeface="Poppins"/>
              </a:rPr>
              <a:t>A more visible local partner</a:t>
            </a:r>
          </a:p>
        </p:txBody>
      </p:sp>
      <p:sp>
        <p:nvSpPr>
          <p:cNvPr id="3" name="en-copy-76">
            <a:extLst>
              <a:ext uri="{FF2B5EF4-FFF2-40B4-BE49-F238E27FC236}">
                <ns3:creationId id="{B4774F01-D84B-4DD0-AB04-2D5877A3F10A}"/>
              </a:ext>
            </a:extLst>
          </p:cNvPr>
          <p:cNvSpPr>
            <a:spLocks noGrp="1"/>
          </p:cNvSpPr>
          <p:nvPr/>
        </p:nvSpPr>
        <p:spPr>
          <a:xfrm>
            <a:off x="4724400" y="2066925"/>
            <a:ext cx="6858000" cy="453390"/>
          </a:xfrm>
          <a:prstGeom prst="rect">
            <a:avLst/>
          </a:prstGeom>
          <a:noFill/>
          <a:ln w="0">
            <a:noFill/>
          </a:ln>
        </p:spPr>
        <p:txBody>
          <a:bodyPr wrap="none" lIns="0" tIns="0" rIns="0" bIns="0" anchor="t">
            <a:noAutofit/>
          </a:bodyPr>
          <a:lstStyle/>
          <a:p>
            <a:pPr algn="l" rtl="0">
              <a:lnSpc>
                <a:spcPts val="2835"/>
              </a:lnSpc>
              <a:buNone/>
              <a:defRPr sz="2100" b="1" lang="en-US">
                <a:solidFill>
                  <a:srgbClr val="1248C2"/>
                </a:solidFill>
                <a:latin typeface="Poppins"/>
                <a:ea typeface="Poppins"/>
                <a:cs typeface="Poppins"/>
              </a:defRPr>
            </a:pPr>
            <a:r>
              <a:rPr sz="2100" b="1" lang="en-US">
                <a:solidFill>
                  <a:srgbClr val="1248C2"/>
                </a:solidFill>
                <a:latin typeface="Poppins"/>
                <a:ea typeface="Poppins"/>
                <a:cs typeface="Poppins"/>
              </a:rPr>
              <a:t>A recognisable place on the map</a:t>
            </a:r>
          </a:p>
        </p:txBody>
      </p:sp>
      <p:sp>
        <p:nvSpPr>
          <p:cNvPr id="4" name="en-copy-77">
            <a:extLst>
              <a:ext uri="{FF2B5EF4-FFF2-40B4-BE49-F238E27FC236}">
                <ns3:creationId id="{B1F75579-D8D8-41B1-8BC6-F0604A881822}"/>
              </a:ext>
            </a:extLst>
          </p:cNvPr>
          <p:cNvSpPr>
            <a:spLocks noGrp="1"/>
          </p:cNvSpPr>
          <p:nvPr/>
        </p:nvSpPr>
        <p:spPr>
          <a:xfrm>
            <a:off x="4724400" y="2619375"/>
            <a:ext cx="6772275" cy="697230"/>
          </a:xfrm>
          <a:prstGeom prst="rect">
            <a:avLst/>
          </a:prstGeom>
          <a:noFill/>
          <a:ln w="0">
            <a:noFill/>
          </a:ln>
        </p:spPr>
        <p:txBody>
          <a:bodyPr wrap="none" lIns="0" tIns="0" rIns="0" bIns="0" anchor="t">
            <a:noAutofit/>
          </a:bodyPr>
          <a:lstStyle/>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A prominent partner marker and store profile</a:t>
            </a:r>
          </a:p>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help customers recognise your business.</a:t>
            </a:r>
          </a:p>
        </p:txBody>
      </p:sp>
      <p:sp>
        <p:nvSpPr>
          <p:cNvPr id="5" name="en-copy-78">
            <a:extLst>
              <a:ext uri="{FF2B5EF4-FFF2-40B4-BE49-F238E27FC236}">
                <ns3:creationId id="{E0DA4B9E-7C6B-425F-8A66-A8B8C9A7F3EC}"/>
              </a:ext>
            </a:extLst>
          </p:cNvPr>
          <p:cNvSpPr>
            <a:spLocks noGrp="1"/>
          </p:cNvSpPr>
          <p:nvPr/>
        </p:nvSpPr>
        <p:spPr>
          <a:xfrm>
            <a:off x="4724400" y="3943350"/>
            <a:ext cx="6858000" cy="453390"/>
          </a:xfrm>
          <a:prstGeom prst="rect">
            <a:avLst/>
          </a:prstGeom>
          <a:noFill/>
          <a:ln w="0">
            <a:noFill/>
          </a:ln>
        </p:spPr>
        <p:txBody>
          <a:bodyPr wrap="none" lIns="0" tIns="0" rIns="0" bIns="0" anchor="t">
            <a:noAutofit/>
          </a:bodyPr>
          <a:lstStyle/>
          <a:p>
            <a:pPr algn="l" rtl="0">
              <a:lnSpc>
                <a:spcPts val="2835"/>
              </a:lnSpc>
              <a:buNone/>
              <a:defRPr sz="2100" b="1" lang="en-US">
                <a:solidFill>
                  <a:srgbClr val="172D51"/>
                </a:solidFill>
                <a:latin typeface="Poppins"/>
                <a:ea typeface="Poppins"/>
                <a:cs typeface="Poppins"/>
              </a:defRPr>
            </a:pPr>
            <a:r>
              <a:rPr sz="2100" b="1" lang="en-US">
                <a:solidFill>
                  <a:srgbClr val="172D51"/>
                </a:solidFill>
                <a:latin typeface="Poppins"/>
                <a:ea typeface="Poppins"/>
                <a:cs typeface="Poppins"/>
              </a:rPr>
              <a:t>Recommendations that fit the location</a:t>
            </a:r>
          </a:p>
        </p:txBody>
      </p:sp>
      <p:sp>
        <p:nvSpPr>
          <p:cNvPr id="6" name="en-copy-79">
            <a:extLst>
              <a:ext uri="{FF2B5EF4-FFF2-40B4-BE49-F238E27FC236}">
                <ns3:creationId id="{43A7286C-47CB-433D-BDC7-453D86D0B10E}"/>
              </a:ext>
            </a:extLst>
          </p:cNvPr>
          <p:cNvSpPr>
            <a:spLocks noGrp="1"/>
          </p:cNvSpPr>
          <p:nvPr/>
        </p:nvSpPr>
        <p:spPr>
          <a:xfrm>
            <a:off x="4724400" y="4524375"/>
            <a:ext cx="6772275" cy="1005840"/>
          </a:xfrm>
          <a:prstGeom prst="rect">
            <a:avLst/>
          </a:prstGeom>
          <a:noFill/>
          <a:ln w="0">
            <a:noFill/>
          </a:ln>
        </p:spPr>
        <p:txBody>
          <a:bodyPr wrap="none" lIns="0" tIns="0" rIns="0" bIns="0" anchor="t">
            <a:noAutofit/>
          </a:bodyPr>
          <a:lstStyle/>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Planned local recommendations can introduce</a:t>
            </a:r>
          </a:p>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your products to people nearby. Follow and</a:t>
            </a:r>
          </a:p>
          <a:p>
            <a:pPr algn="l" rtl="0">
              <a:lnSpc>
                <a:spcPts val="2430"/>
              </a:lnSpc>
              <a:buNone/>
              <a:defRPr sz="1800" b="0" lang="en-US">
                <a:solidFill>
                  <a:srgbClr val="5B6A80"/>
                </a:solidFill>
                <a:latin typeface="Poppins"/>
                <a:ea typeface="Poppins"/>
                <a:cs typeface="Poppins"/>
              </a:defRPr>
            </a:pPr>
            <a:r>
              <a:rPr sz="1800" b="0" lang="en-US">
                <a:solidFill>
                  <a:srgbClr val="5B6A80"/>
                </a:solidFill>
                <a:latin typeface="Poppins"/>
                <a:ea typeface="Poppins"/>
                <a:cs typeface="Poppins"/>
              </a:rPr>
              <a:t>reorder tools can support repeat purchases.</a:t>
            </a:r>
          </a:p>
        </p:txBody>
      </p:sp>
      <p:sp>
        <p:nvSpPr>
          <p:cNvPr id="7" name="en-copy-80">
            <a:extLst>
              <a:ext uri="{FF2B5EF4-FFF2-40B4-BE49-F238E27FC236}">
                <ns3:creationId id="{C92F9595-A642-4A50-B28E-83529BCF4A07}"/>
              </a:ext>
            </a:extLst>
          </p:cNvPr>
          <p:cNvSpPr>
            <a:spLocks noGrp="1"/>
          </p:cNvSpPr>
          <p:nvPr/>
        </p:nvSpPr>
        <p:spPr>
          <a:xfrm>
            <a:off x="4724400" y="6048375"/>
            <a:ext cx="6762750" cy="259080"/>
          </a:xfrm>
          <a:prstGeom prst="rect">
            <a:avLst/>
          </a:prstGeom>
          <a:noFill/>
          <a:ln w="0">
            <a:noFill/>
          </a:ln>
        </p:spPr>
        <p:txBody>
          <a:bodyPr wrap="none" lIns="0" tIns="0" rIns="0" bIns="0" anchor="t">
            <a:noAutofit/>
          </a:bodyPr>
          <a:lstStyle/>
          <a:p>
            <a:pPr algn="l" rtl="0">
              <a:lnSpc>
                <a:spcPts val="1620"/>
              </a:lnSpc>
              <a:buNone/>
              <a:defRPr sz="1200" b="0" lang="en-US">
                <a:solidFill>
                  <a:srgbClr val="5B6A80"/>
                </a:solidFill>
                <a:latin typeface="Poppins"/>
                <a:ea typeface="Poppins"/>
                <a:cs typeface="Poppins"/>
              </a:defRPr>
            </a:pPr>
            <a:r>
              <a:rPr sz="1200" b="0" lang="en-US">
                <a:solidFill>
                  <a:srgbClr val="5B6A80"/>
                </a:solidFill>
                <a:latin typeface="Poppins"/>
                <a:ea typeface="Poppins"/>
                <a:cs typeface="Poppins"/>
              </a:rPr>
              <a:t>Proposed discovery tools. Reach depends on coverage and relevance.</a:t>
            </a:r>
          </a:p>
        </p:txBody>
      </p:sp>
      <p:sp>
        <p:nvSpPr>
          <p:cNvPr id="8" name="en-copy-81">
            <a:extLst>
              <a:ext uri="{FF2B5EF4-FFF2-40B4-BE49-F238E27FC236}">
                <ns3:creationId id="{15D6BD07-9725-48A7-AA25-5F3AD0BFC003}"/>
              </a:ext>
            </a:extLst>
          </p:cNvPr>
          <p:cNvSpPr>
            <a:spLocks noGrp="1"/>
          </p:cNvSpPr>
          <p:nvPr/>
        </p:nvSpPr>
        <p:spPr>
          <a:xfrm>
            <a:off x="11239500" y="6419850"/>
            <a:ext cx="342900" cy="226695"/>
          </a:xfrm>
          <a:prstGeom prst="rect">
            <a:avLst/>
          </a:prstGeom>
          <a:noFill/>
          <a:ln w="0">
            <a:noFill/>
          </a:ln>
        </p:spPr>
        <p:txBody>
          <a:bodyPr wrap="none" lIns="0" tIns="0" rIns="0" bIns="0" anchor="t">
            <a:noAutofit/>
          </a:bodyPr>
          <a:lstStyle/>
          <a:p>
            <a:pPr algn="l"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10</a:t>
            </a:r>
          </a:p>
        </p:txBody>
      </p:sp>
    </p:spTree>
    <p:extLst>
      <p:ext uri="{BB962C8B-B14F-4D97-AF65-F5344CB8AC3E}">
        <ns4:creationId val="1290812287"/>
      </p:ext>
    </p:extLst>
  </p:cSld>
</p:sld>
</file>

<file path=ppt/slides/slide11.xml><?xml version="1.0" encoding="utf-8"?>
<p:sld xmlns:a="http://schemas.openxmlformats.org/drawingml/2006/main" xmlns:ns2="http://schemas.openxmlformats.org/officeDocument/2006/relationships" xmlns:ns3="http://schemas.microsoft.com/office/drawing/2014/main" xmlns:ns4="http://schemas.microsoft.com/office/powerpoint/2010/main" xmlns:p="http://schemas.openxmlformats.org/presentationml/2006/main">
  <p:cSld>
    <p:bg>
      <p:bgPr>
        <a:solidFill>
          <a:srgbClr val="F5F3EE"/>
        </a:solidFill>
      </p:bgPr>
    </p:bg>
    <p:spTree>
      <p:nvGrpSpPr>
        <p:cNvPr id="1" name=""/>
        <p:cNvGrpSpPr/>
        <p:nvPr/>
      </p:nvGrpSpPr>
      <p:grpSpPr>
        <a:xfrm/>
      </p:grpSpPr>
      <p:pic>
        <p:nvPicPr>
          <p:cNvPr id="7" name=""/>
          <p:cNvPicPr>
            <a:picLocks noChangeAspect="1"/>
          </p:cNvPicPr>
          <p:nvPr/>
        </p:nvPicPr>
        <p:blipFill>
          <a:blip ns2:embed="Rd657de589678439b"/>
          <a:srcRect l="17407" t="0" r="17407" b="0"/>
          <a:stretch>
            <a:fillRect l="0" t="0" r="0" b="0"/>
          </a:stretch>
        </p:blipFill>
        <p:spPr>
          <a:xfrm>
            <a:off x="0" y="0"/>
            <a:ext cx="6705600" cy="6858000"/>
          </a:xfrm>
          <a:prstGeom prst="rect">
            <a:avLst/>
          </a:prstGeom>
        </p:spPr>
      </p:pic>
      <p:sp>
        <p:nvSpPr>
          <p:cNvPr id="2" name="en-copy-82">
            <a:extLst>
              <a:ext uri="{FF2B5EF4-FFF2-40B4-BE49-F238E27FC236}">
                <ns3:creationId id="{BDD291A8-E841-4D7C-AF17-D64FC2983E0C}"/>
              </a:ext>
            </a:extLst>
          </p:cNvPr>
          <p:cNvSpPr>
            <a:spLocks noGrp="1"/>
          </p:cNvSpPr>
          <p:nvPr/>
        </p:nvSpPr>
        <p:spPr>
          <a:xfrm>
            <a:off x="7219950" y="619125"/>
            <a:ext cx="4400550" cy="1249204"/>
          </a:xfrm>
          <a:prstGeom prst="rect">
            <a:avLst/>
          </a:prstGeom>
          <a:noFill/>
          <a:ln w="0">
            <a:noFill/>
          </a:ln>
        </p:spPr>
        <p:txBody>
          <a:bodyPr wrap="none" lIns="0" tIns="0" rIns="0" bIns="0" anchor="t">
            <a:noAutofit/>
          </a:bodyPr>
          <a:lstStyle/>
          <a:p>
            <a:pPr algn="l" rtl="0">
              <a:lnSpc>
                <a:spcPts val="4354"/>
              </a:lnSpc>
              <a:buNone/>
              <a:defRPr sz="3225" b="1" lang="en-US">
                <a:solidFill>
                  <a:srgbClr val="172D51"/>
                </a:solidFill>
                <a:latin typeface="Poppins"/>
                <a:ea typeface="Poppins"/>
                <a:cs typeface="Poppins"/>
              </a:defRPr>
            </a:pPr>
            <a:r>
              <a:rPr sz="3225" b="1" lang="en-US">
                <a:solidFill>
                  <a:srgbClr val="172D51"/>
                </a:solidFill>
                <a:latin typeface="Poppins"/>
                <a:ea typeface="Poppins"/>
                <a:cs typeface="Poppins"/>
              </a:rPr>
              <a:t>Shared growth.</a:t>
            </a:r>
          </a:p>
          <a:p>
            <a:pPr algn="l" rtl="0">
              <a:lnSpc>
                <a:spcPts val="4354"/>
              </a:lnSpc>
              <a:buNone/>
              <a:defRPr sz="3225" b="1" lang="en-US">
                <a:solidFill>
                  <a:srgbClr val="172D51"/>
                </a:solidFill>
                <a:latin typeface="Poppins"/>
                <a:ea typeface="Poppins"/>
                <a:cs typeface="Poppins"/>
              </a:defRPr>
            </a:pPr>
            <a:r>
              <a:rPr sz="3225" b="1" lang="en-US">
                <a:solidFill>
                  <a:srgbClr val="172D51"/>
                </a:solidFill>
                <a:latin typeface="Poppins"/>
                <a:ea typeface="Poppins"/>
                <a:cs typeface="Poppins"/>
              </a:rPr>
              <a:t>Shared community.</a:t>
            </a:r>
          </a:p>
        </p:txBody>
      </p:sp>
      <p:sp>
        <p:nvSpPr>
          <p:cNvPr id="3" name="en-copy-83">
            <a:extLst>
              <a:ext uri="{FF2B5EF4-FFF2-40B4-BE49-F238E27FC236}">
                <ns3:creationId id="{B7C1C7C9-C5A9-47B5-A325-56B9CBB0632B}"/>
              </a:ext>
            </a:extLst>
          </p:cNvPr>
          <p:cNvSpPr>
            <a:spLocks noGrp="1"/>
          </p:cNvSpPr>
          <p:nvPr/>
        </p:nvSpPr>
        <p:spPr>
          <a:xfrm>
            <a:off x="7219950" y="2752725"/>
            <a:ext cx="4410075" cy="437198"/>
          </a:xfrm>
          <a:prstGeom prst="rect">
            <a:avLst/>
          </a:prstGeom>
          <a:noFill/>
          <a:ln w="0">
            <a:noFill/>
          </a:ln>
        </p:spPr>
        <p:txBody>
          <a:bodyPr wrap="none" lIns="0" tIns="0" rIns="0" bIns="0" anchor="t">
            <a:noAutofit/>
          </a:bodyPr>
          <a:lstStyle/>
          <a:p>
            <a:pPr algn="l" rtl="0">
              <a:lnSpc>
                <a:spcPts val="2734"/>
              </a:lnSpc>
              <a:buNone/>
              <a:defRPr sz="2025" b="1" lang="en-US">
                <a:solidFill>
                  <a:srgbClr val="1248C2"/>
                </a:solidFill>
                <a:latin typeface="Poppins"/>
                <a:ea typeface="Poppins"/>
                <a:cs typeface="Poppins"/>
              </a:defRPr>
            </a:pPr>
            <a:r>
              <a:rPr sz="2025" b="1" lang="en-US">
                <a:solidFill>
                  <a:srgbClr val="1248C2"/>
                </a:solidFill>
                <a:latin typeface="Poppins"/>
                <a:ea typeface="Poppins"/>
                <a:cs typeface="Poppins"/>
              </a:rPr>
              <a:t>Campaigns built together</a:t>
            </a:r>
          </a:p>
        </p:txBody>
      </p:sp>
      <p:sp>
        <p:nvSpPr>
          <p:cNvPr id="4" name="en-copy-84">
            <a:extLst>
              <a:ext uri="{FF2B5EF4-FFF2-40B4-BE49-F238E27FC236}">
                <ns3:creationId id="{1004894C-BD96-4583-96BD-0FACF3AFCEDB}"/>
              </a:ext>
            </a:extLst>
          </p:cNvPr>
          <p:cNvSpPr>
            <a:spLocks noGrp="1"/>
          </p:cNvSpPr>
          <p:nvPr/>
        </p:nvSpPr>
        <p:spPr>
          <a:xfrm>
            <a:off x="7219950" y="3286125"/>
            <a:ext cx="4400550" cy="922020"/>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Joint offers, social mentions</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and seasonal campaigns give</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your store more ways to take part.</a:t>
            </a:r>
          </a:p>
        </p:txBody>
      </p:sp>
      <p:sp>
        <p:nvSpPr>
          <p:cNvPr id="5" name="en-copy-85">
            <a:extLst>
              <a:ext uri="{FF2B5EF4-FFF2-40B4-BE49-F238E27FC236}">
                <ns3:creationId id="{F938C6E3-75B0-4B83-B891-4C7ABA915313}"/>
              </a:ext>
            </a:extLst>
          </p:cNvPr>
          <p:cNvSpPr>
            <a:spLocks noGrp="1"/>
          </p:cNvSpPr>
          <p:nvPr/>
        </p:nvSpPr>
        <p:spPr>
          <a:xfrm>
            <a:off x="7219950" y="4686300"/>
            <a:ext cx="4400550" cy="421005"/>
          </a:xfrm>
          <a:prstGeom prst="rect">
            <a:avLst/>
          </a:prstGeom>
          <a:noFill/>
          <a:ln w="0">
            <a:noFill/>
          </a:ln>
        </p:spPr>
        <p:txBody>
          <a:bodyPr wrap="none" lIns="0" tIns="0" rIns="0" bIns="0" anchor="t">
            <a:noAutofit/>
          </a:bodyPr>
          <a:lstStyle/>
          <a:p>
            <a:pPr algn="l" rtl="0">
              <a:lnSpc>
                <a:spcPts val="2632"/>
              </a:lnSpc>
              <a:buNone/>
              <a:defRPr sz="1950" b="1" lang="en-US">
                <a:solidFill>
                  <a:srgbClr val="172D51"/>
                </a:solidFill>
                <a:latin typeface="Poppins"/>
                <a:ea typeface="Poppins"/>
                <a:cs typeface="Poppins"/>
              </a:defRPr>
            </a:pPr>
            <a:r>
              <a:rPr sz="1950" b="1" lang="en-US">
                <a:solidFill>
                  <a:srgbClr val="172D51"/>
                </a:solidFill>
                <a:latin typeface="Poppins"/>
                <a:ea typeface="Poppins"/>
                <a:cs typeface="Poppins"/>
              </a:rPr>
              <a:t>Support that reaches animals</a:t>
            </a:r>
          </a:p>
        </p:txBody>
      </p:sp>
      <p:sp>
        <p:nvSpPr>
          <p:cNvPr id="6" name="en-copy-86">
            <a:extLst>
              <a:ext uri="{FF2B5EF4-FFF2-40B4-BE49-F238E27FC236}">
                <ns3:creationId id="{829F824E-7596-4941-8680-A26511E13BE5}"/>
              </a:ext>
            </a:extLst>
          </p:cNvPr>
          <p:cNvSpPr>
            <a:spLocks noGrp="1"/>
          </p:cNvSpPr>
          <p:nvPr/>
        </p:nvSpPr>
        <p:spPr>
          <a:xfrm>
            <a:off x="7219950" y="5219700"/>
            <a:ext cx="4400550" cy="922020"/>
          </a:xfrm>
          <a:prstGeom prst="rect">
            <a:avLst/>
          </a:prstGeom>
          <a:noFill/>
          <a:ln w="0">
            <a:noFill/>
          </a:ln>
        </p:spPr>
        <p:txBody>
          <a:bodyPr wrap="none" lIns="0" tIns="0" rIns="0" bIns="0" anchor="t">
            <a:noAutofit/>
          </a:bodyPr>
          <a:lstStyle/>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Charity orders and supply drives</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connect your store with local</a:t>
            </a:r>
          </a:p>
          <a:p>
            <a:pPr algn="l" rtl="0">
              <a:lnSpc>
                <a:spcPts val="2228"/>
              </a:lnSpc>
              <a:buNone/>
              <a:defRPr sz="1650" b="0" lang="en-US">
                <a:solidFill>
                  <a:srgbClr val="5B6A80"/>
                </a:solidFill>
                <a:latin typeface="Poppins"/>
                <a:ea typeface="Poppins"/>
                <a:cs typeface="Poppins"/>
              </a:defRPr>
            </a:pPr>
            <a:r>
              <a:rPr sz="1650" b="0" lang="en-US">
                <a:solidFill>
                  <a:srgbClr val="5B6A80"/>
                </a:solidFill>
                <a:latin typeface="Poppins"/>
                <a:ea typeface="Poppins"/>
                <a:cs typeface="Poppins"/>
              </a:rPr>
              <a:t>shelters and their supporters.</a:t>
            </a:r>
          </a:p>
        </p:txBody>
      </p:sp>
    </p:spTree>
    <p:extLst>
      <p:ext uri="{BB962C8B-B14F-4D97-AF65-F5344CB8AC3E}">
        <ns4:creationId val="1744548951"/>
      </p:ext>
    </p:extLst>
  </p:cSld>
</p:sld>
</file>

<file path=ppt/slides/slide12.xml><?xml version="1.0" encoding="utf-8"?>
<p:sld xmlns:a="http://schemas.openxmlformats.org/drawingml/2006/main" xmlns:ns2="http://schemas.microsoft.com/office/drawing/2014/main" xmlns:ns3="http://schemas.openxmlformats.org/officeDocument/2006/relationships" xmlns:ns4="http://schemas.microsoft.com/office/drawing/2016/SVG/main" xmlns:ns5="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17" name="en-copy-87">
            <a:extLst>
              <a:ext uri="{FF2B5EF4-FFF2-40B4-BE49-F238E27FC236}">
                <ns2:creationId id="{A610FF65-A1F7-4E2A-BEA0-97681F9EE1CF}"/>
              </a:ext>
            </a:extLst>
          </p:cNvPr>
          <p:cNvSpPr>
            <a:spLocks noGrp="1"/>
          </p:cNvSpPr>
          <p:nvPr/>
        </p:nvSpPr>
        <p:spPr>
          <a:xfrm>
            <a:off x="609600" y="533400"/>
            <a:ext cx="10668000" cy="761047"/>
          </a:xfrm>
          <a:prstGeom prst="rect">
            <a:avLst/>
          </a:prstGeom>
          <a:noFill/>
          <a:ln w="0">
            <a:noFill/>
          </a:ln>
        </p:spPr>
        <p:txBody>
          <a:bodyPr wrap="none" lIns="0" tIns="0" rIns="0" bIns="0" anchor="t">
            <a:noAutofit/>
          </a:bodyPr>
          <a:lstStyle/>
          <a:p>
            <a:pPr algn="l" rtl="0">
              <a:lnSpc>
                <a:spcPts val="4759"/>
              </a:lnSpc>
              <a:buNone/>
              <a:defRPr sz="3525" b="1" lang="en-US">
                <a:solidFill>
                  <a:srgbClr val="172D51"/>
                </a:solidFill>
                <a:latin typeface="Poppins"/>
                <a:ea typeface="Poppins"/>
                <a:cs typeface="Poppins"/>
              </a:defRPr>
            </a:pPr>
            <a:r>
              <a:rPr sz="3525" b="1" lang="en-US">
                <a:solidFill>
                  <a:srgbClr val="172D51"/>
                </a:solidFill>
                <a:latin typeface="Poppins"/>
                <a:ea typeface="Poppins"/>
                <a:cs typeface="Poppins"/>
              </a:rPr>
              <a:t>A clear start, measured together</a:t>
            </a:r>
          </a:p>
        </p:txBody>
      </p:sp>
      <p:sp>
        <p:nvSpPr>
          <p:cNvPr id="2" name="en-copy-88">
            <a:extLst>
              <a:ext uri="{FF2B5EF4-FFF2-40B4-BE49-F238E27FC236}">
                <ns2:creationId id="{E7A426A5-EA12-463C-8BA9-5EF2030D026D}"/>
              </a:ext>
            </a:extLst>
          </p:cNvPr>
          <p:cNvSpPr>
            <a:spLocks noGrp="1"/>
          </p:cNvSpPr>
          <p:nvPr/>
        </p:nvSpPr>
        <p:spPr>
          <a:xfrm>
            <a:off x="609600" y="1695450"/>
            <a:ext cx="57150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01</a:t>
            </a:r>
          </a:p>
        </p:txBody>
      </p:sp>
      <p:sp>
        <p:nvSpPr>
          <p:cNvPr id="3" name="en-copy-89">
            <a:extLst>
              <a:ext uri="{FF2B5EF4-FFF2-40B4-BE49-F238E27FC236}">
                <ns2:creationId id="{C535BD75-C6BB-4A1D-90C4-02E6870719CD}"/>
              </a:ext>
            </a:extLst>
          </p:cNvPr>
          <p:cNvSpPr>
            <a:spLocks noGrp="1"/>
          </p:cNvSpPr>
          <p:nvPr/>
        </p:nvSpPr>
        <p:spPr>
          <a:xfrm>
            <a:off x="1457325" y="1695450"/>
            <a:ext cx="447675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Agree the partnership</a:t>
            </a:r>
          </a:p>
        </p:txBody>
      </p:sp>
      <p:sp>
        <p:nvSpPr>
          <p:cNvPr id="4" name="en-copy-90">
            <a:extLst>
              <a:ext uri="{FF2B5EF4-FFF2-40B4-BE49-F238E27FC236}">
                <ns2:creationId id="{078A98EE-140D-4395-A41D-42F202030240}"/>
              </a:ext>
            </a:extLst>
          </p:cNvPr>
          <p:cNvSpPr>
            <a:spLocks noGrp="1"/>
          </p:cNvSpPr>
          <p:nvPr/>
        </p:nvSpPr>
        <p:spPr>
          <a:xfrm>
            <a:off x="6334125" y="1724025"/>
            <a:ext cx="5248275" cy="610076"/>
          </a:xfrm>
          <a:prstGeom prst="rect">
            <a:avLst/>
          </a:prstGeom>
          <a:noFill/>
          <a:ln w="0">
            <a:noFill/>
          </a:ln>
        </p:spPr>
        <p:txBody>
          <a:bodyPr wrap="none" lIns="0" tIns="0" rIns="0" bIns="0" anchor="t">
            <a:noAutofit/>
          </a:bodyPr>
          <a:lstStyle/>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Product prices, payouts, pickup windows</a:t>
            </a:r>
          </a:p>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and responsibilities.</a:t>
            </a:r>
          </a:p>
        </p:txBody>
      </p:sp>
      <p:sp>
        <p:nvSpPr>
          <p:cNvPr id="5" name="en-copy-91">
            <a:extLst>
              <a:ext uri="{FF2B5EF4-FFF2-40B4-BE49-F238E27FC236}">
                <ns2:creationId id="{8E607155-0100-489D-AA9A-0CBEF5D48366}"/>
              </a:ext>
            </a:extLst>
          </p:cNvPr>
          <p:cNvSpPr>
            <a:spLocks noGrp="1"/>
          </p:cNvSpPr>
          <p:nvPr/>
        </p:nvSpPr>
        <p:spPr>
          <a:xfrm>
            <a:off x="609600" y="2590800"/>
            <a:ext cx="57150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02</a:t>
            </a:r>
          </a:p>
        </p:txBody>
      </p:sp>
      <p:sp>
        <p:nvSpPr>
          <p:cNvPr id="6" name="en-copy-92">
            <a:extLst>
              <a:ext uri="{FF2B5EF4-FFF2-40B4-BE49-F238E27FC236}">
                <ns2:creationId id="{C19C5ADC-8120-4110-8BF7-5284470B3D5E}"/>
              </a:ext>
            </a:extLst>
          </p:cNvPr>
          <p:cNvSpPr>
            <a:spLocks noGrp="1"/>
          </p:cNvSpPr>
          <p:nvPr/>
        </p:nvSpPr>
        <p:spPr>
          <a:xfrm>
            <a:off x="1457325" y="2590800"/>
            <a:ext cx="447675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Prepare the store</a:t>
            </a:r>
          </a:p>
        </p:txBody>
      </p:sp>
      <p:sp>
        <p:nvSpPr>
          <p:cNvPr id="7" name="en-copy-93">
            <a:extLst>
              <a:ext uri="{FF2B5EF4-FFF2-40B4-BE49-F238E27FC236}">
                <ns2:creationId id="{9EE49943-51B0-41B7-91D3-1B7425AD4D3D}"/>
              </a:ext>
            </a:extLst>
          </p:cNvPr>
          <p:cNvSpPr>
            <a:spLocks noGrp="1"/>
          </p:cNvSpPr>
          <p:nvPr/>
        </p:nvSpPr>
        <p:spPr>
          <a:xfrm>
            <a:off x="6334125" y="2619375"/>
            <a:ext cx="5248275" cy="610076"/>
          </a:xfrm>
          <a:prstGeom prst="rect">
            <a:avLst/>
          </a:prstGeom>
          <a:noFill/>
          <a:ln w="0">
            <a:noFill/>
          </a:ln>
        </p:spPr>
        <p:txBody>
          <a:bodyPr wrap="none" lIns="0" tIns="0" rIns="0" bIns="0" anchor="t">
            <a:noAutofit/>
          </a:bodyPr>
          <a:lstStyle/>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Set up the catalogue, POS and printer.</a:t>
            </a:r>
          </a:p>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Training and a named support contact.</a:t>
            </a:r>
          </a:p>
        </p:txBody>
      </p:sp>
      <p:sp>
        <p:nvSpPr>
          <p:cNvPr id="8" name="en-copy-94">
            <a:extLst>
              <a:ext uri="{FF2B5EF4-FFF2-40B4-BE49-F238E27FC236}">
                <ns2:creationId id="{8B3FBC97-A614-4DD1-8002-C4E73D154EE3}"/>
              </a:ext>
            </a:extLst>
          </p:cNvPr>
          <p:cNvSpPr>
            <a:spLocks noGrp="1"/>
          </p:cNvSpPr>
          <p:nvPr/>
        </p:nvSpPr>
        <p:spPr>
          <a:xfrm>
            <a:off x="609600" y="3486150"/>
            <a:ext cx="57150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03</a:t>
            </a:r>
          </a:p>
        </p:txBody>
      </p:sp>
      <p:sp>
        <p:nvSpPr>
          <p:cNvPr id="9" name="en-copy-95">
            <a:extLst>
              <a:ext uri="{FF2B5EF4-FFF2-40B4-BE49-F238E27FC236}">
                <ns2:creationId id="{FA65E8DD-7B31-42DD-97B1-AF8948550EFE}"/>
              </a:ext>
            </a:extLst>
          </p:cNvPr>
          <p:cNvSpPr>
            <a:spLocks noGrp="1"/>
          </p:cNvSpPr>
          <p:nvPr/>
        </p:nvSpPr>
        <p:spPr>
          <a:xfrm>
            <a:off x="1457325" y="3486150"/>
            <a:ext cx="447675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Launch a focused pilot</a:t>
            </a:r>
          </a:p>
        </p:txBody>
      </p:sp>
      <p:sp>
        <p:nvSpPr>
          <p:cNvPr id="10" name="en-copy-96">
            <a:extLst>
              <a:ext uri="{FF2B5EF4-FFF2-40B4-BE49-F238E27FC236}">
                <ns2:creationId id="{FD9EE510-7591-494E-A410-4671A486CA72}"/>
              </a:ext>
            </a:extLst>
          </p:cNvPr>
          <p:cNvSpPr>
            <a:spLocks noGrp="1"/>
          </p:cNvSpPr>
          <p:nvPr/>
        </p:nvSpPr>
        <p:spPr>
          <a:xfrm>
            <a:off x="6334125" y="3514725"/>
            <a:ext cx="5248275" cy="340042"/>
          </a:xfrm>
          <a:prstGeom prst="rect">
            <a:avLst/>
          </a:prstGeom>
          <a:noFill/>
          <a:ln w="0">
            <a:noFill/>
          </a:ln>
        </p:spPr>
        <p:txBody>
          <a:bodyPr wrap="none" lIns="0" tIns="0" rIns="0" bIns="0" anchor="t">
            <a:noAutofit/>
          </a:bodyPr>
          <a:lstStyle/>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Start with an agreed range and delivery area.</a:t>
            </a:r>
          </a:p>
        </p:txBody>
      </p:sp>
      <p:sp>
        <p:nvSpPr>
          <p:cNvPr id="11" name="en-copy-97">
            <a:extLst>
              <a:ext uri="{FF2B5EF4-FFF2-40B4-BE49-F238E27FC236}">
                <ns2:creationId id="{F653C68A-91CE-4B89-B207-73CBECBBFEC7}"/>
              </a:ext>
            </a:extLst>
          </p:cNvPr>
          <p:cNvSpPr>
            <a:spLocks noGrp="1"/>
          </p:cNvSpPr>
          <p:nvPr/>
        </p:nvSpPr>
        <p:spPr>
          <a:xfrm>
            <a:off x="609600" y="4381500"/>
            <a:ext cx="57150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04</a:t>
            </a:r>
          </a:p>
        </p:txBody>
      </p:sp>
      <p:sp>
        <p:nvSpPr>
          <p:cNvPr id="12" name="en-copy-98">
            <a:extLst>
              <a:ext uri="{FF2B5EF4-FFF2-40B4-BE49-F238E27FC236}">
                <ns2:creationId id="{F8AD26DB-59A5-44CC-A3FE-A15C0855FB13}"/>
              </a:ext>
            </a:extLst>
          </p:cNvPr>
          <p:cNvSpPr>
            <a:spLocks noGrp="1"/>
          </p:cNvSpPr>
          <p:nvPr/>
        </p:nvSpPr>
        <p:spPr>
          <a:xfrm>
            <a:off x="1457325" y="4381500"/>
            <a:ext cx="4476750" cy="437198"/>
          </a:xfrm>
          <a:prstGeom prst="rect">
            <a:avLst/>
          </a:prstGeom>
          <a:noFill/>
          <a:ln w="0">
            <a:noFill/>
          </a:ln>
        </p:spPr>
        <p:txBody>
          <a:bodyPr wrap="none" lIns="0" tIns="0" rIns="0" bIns="0" anchor="t">
            <a:noAutofit/>
          </a:bodyPr>
          <a:lstStyle/>
          <a:p>
            <a:pPr algn="l" rtl="0">
              <a:lnSpc>
                <a:spcPts val="2734"/>
              </a:lnSpc>
              <a:buNone/>
              <a:defRPr sz="2025" b="1" lang="en-US">
                <a:solidFill>
                  <a:srgbClr val="172D51"/>
                </a:solidFill>
                <a:latin typeface="Poppins"/>
                <a:ea typeface="Poppins"/>
                <a:cs typeface="Poppins"/>
              </a:defRPr>
            </a:pPr>
            <a:r>
              <a:rPr sz="2025" b="1" lang="en-US">
                <a:solidFill>
                  <a:srgbClr val="172D51"/>
                </a:solidFill>
                <a:latin typeface="Poppins"/>
                <a:ea typeface="Poppins"/>
                <a:cs typeface="Poppins"/>
              </a:rPr>
              <a:t>Review the business case</a:t>
            </a:r>
          </a:p>
        </p:txBody>
      </p:sp>
      <p:sp>
        <p:nvSpPr>
          <p:cNvPr id="13" name="en-copy-99">
            <a:extLst>
              <a:ext uri="{FF2B5EF4-FFF2-40B4-BE49-F238E27FC236}">
                <ns2:creationId id="{D16221E5-CC9A-4BB3-BE06-D4858DB0F9EB}"/>
              </a:ext>
            </a:extLst>
          </p:cNvPr>
          <p:cNvSpPr>
            <a:spLocks noGrp="1"/>
          </p:cNvSpPr>
          <p:nvPr/>
        </p:nvSpPr>
        <p:spPr>
          <a:xfrm>
            <a:off x="6334125" y="4410075"/>
            <a:ext cx="5248275" cy="610076"/>
          </a:xfrm>
          <a:prstGeom prst="rect">
            <a:avLst/>
          </a:prstGeom>
          <a:noFill/>
          <a:ln w="0">
            <a:noFill/>
          </a:ln>
        </p:spPr>
        <p:txBody>
          <a:bodyPr wrap="none" lIns="0" tIns="0" rIns="0" bIns="0" anchor="t">
            <a:noAutofit/>
          </a:bodyPr>
          <a:lstStyle/>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Assess contribution, handling time</a:t>
            </a:r>
          </a:p>
          <a:p>
            <a:pPr algn="l" rtl="0">
              <a:lnSpc>
                <a:spcPts val="2126"/>
              </a:lnSpc>
              <a:buNone/>
              <a:defRPr sz="1575" b="0" lang="en-US">
                <a:solidFill>
                  <a:srgbClr val="5B6A80"/>
                </a:solidFill>
                <a:latin typeface="Poppins"/>
                <a:ea typeface="Poppins"/>
                <a:cs typeface="Poppins"/>
              </a:defRPr>
            </a:pPr>
            <a:r>
              <a:rPr sz="1575" b="0" lang="en-US">
                <a:solidFill>
                  <a:srgbClr val="5B6A80"/>
                </a:solidFill>
                <a:latin typeface="Poppins"/>
                <a:ea typeface="Poppins"/>
                <a:cs typeface="Poppins"/>
              </a:rPr>
              <a:t>and repeat demand.</a:t>
            </a:r>
          </a:p>
        </p:txBody>
      </p:sp>
      <p:sp>
        <p:nvSpPr>
          <p:cNvPr id="14" name="en-copy-100">
            <a:extLst>
              <a:ext uri="{FF2B5EF4-FFF2-40B4-BE49-F238E27FC236}">
                <ns2:creationId id="{22AD60AE-B91C-4FB6-AED6-0407DE242BDA}"/>
              </a:ext>
            </a:extLst>
          </p:cNvPr>
          <p:cNvSpPr>
            <a:spLocks noGrp="1"/>
          </p:cNvSpPr>
          <p:nvPr/>
        </p:nvSpPr>
        <p:spPr>
          <a:xfrm>
            <a:off x="609600" y="5591175"/>
            <a:ext cx="10572750" cy="453390"/>
          </a:xfrm>
          <a:prstGeom prst="rect">
            <a:avLst/>
          </a:prstGeom>
          <a:noFill/>
          <a:ln w="0">
            <a:noFill/>
          </a:ln>
        </p:spPr>
        <p:txBody>
          <a:bodyPr wrap="none" lIns="0" tIns="0" rIns="0" bIns="0" anchor="t">
            <a:noAutofit/>
          </a:bodyPr>
          <a:lstStyle/>
          <a:p>
            <a:pPr algn="l" rtl="0">
              <a:lnSpc>
                <a:spcPts val="2835"/>
              </a:lnSpc>
              <a:buNone/>
              <a:defRPr sz="2100" b="1" lang="en-US">
                <a:solidFill>
                  <a:srgbClr val="1248C2"/>
                </a:solidFill>
                <a:latin typeface="Poppins"/>
                <a:ea typeface="Poppins"/>
                <a:cs typeface="Poppins"/>
              </a:defRPr>
            </a:pPr>
            <a:r>
              <a:rPr sz="2100" b="1" lang="en-US">
                <a:solidFill>
                  <a:srgbClr val="1248C2"/>
                </a:solidFill>
                <a:latin typeface="Poppins"/>
                <a:ea typeface="Poppins"/>
                <a:cs typeface="Poppins"/>
              </a:rPr>
              <a:t>Let’s explore a partnership for your store.</a:t>
            </a:r>
          </a:p>
        </p:txBody>
      </p:sp>
      <p:sp>
        <p:nvSpPr>
          <p:cNvPr id="15" name="en-copy-101">
            <a:extLst>
              <a:ext uri="{FF2B5EF4-FFF2-40B4-BE49-F238E27FC236}">
                <ns2:creationId id="{A02F4490-2A98-47C3-96B3-C02105F966D9}"/>
              </a:ext>
            </a:extLst>
          </p:cNvPr>
          <p:cNvSpPr>
            <a:spLocks noGrp="1"/>
          </p:cNvSpPr>
          <p:nvPr/>
        </p:nvSpPr>
        <p:spPr>
          <a:xfrm>
            <a:off x="609600" y="6181725"/>
            <a:ext cx="7715250" cy="388620"/>
          </a:xfrm>
          <a:prstGeom prst="rect">
            <a:avLst/>
          </a:prstGeom>
          <a:noFill/>
          <a:ln w="0">
            <a:noFill/>
          </a:ln>
        </p:spPr>
        <p:txBody>
          <a:bodyPr wrap="none" lIns="0" tIns="0" rIns="0" bIns="0" anchor="t">
            <a:noAutofit/>
          </a:bodyPr>
          <a:lstStyle/>
          <a:p>
            <a:pPr algn="l" rtl="0">
              <a:lnSpc>
                <a:spcPts val="2430"/>
              </a:lnSpc>
              <a:buNone/>
              <a:defRPr sz="1800" b="1" lang="en-US">
                <a:solidFill>
                  <a:srgbClr val="172D51"/>
                </a:solidFill>
                <a:latin typeface="Poppins"/>
                <a:ea typeface="Poppins"/>
                <a:cs typeface="Poppins"/>
              </a:defRPr>
            </a:pPr>
            <a:r>
              <a:rPr sz="1800" b="1" lang="en-US">
                <a:solidFill>
                  <a:srgbClr val="172D51"/>
                </a:solidFill>
                <a:latin typeface="Poppins"/>
                <a:ea typeface="Poppins"/>
                <a:cs typeface="Poppins"/>
                <a:hlinkClick ns3:id="Rb5e8b6aba6704bd3"/>
              </a:rPr>
              <a:t>wecare@barkiva.com</a:t>
            </a:r>
          </a:p>
        </p:txBody>
      </p:sp>
      <p:pic>
        <p:nvPicPr>
          <p:cNvPr id="32" name=""/>
          <p:cNvPicPr>
            <a:picLocks noChangeAspect="1"/>
          </p:cNvPicPr>
          <p:nvPr/>
        </p:nvPicPr>
        <p:blipFill>
          <a:blip ns3:embed="Rafeafdbef525473c">
            <a:extLst>
              <a:ext uri="{96DAC541-7B7A-43D3-8B79-37D633B846F1}">
                <ns4:svgBlip ns3:embed="Rf755e6d448514911"/>
              </a:ext>
            </a:extLst>
          </a:blip>
          <a:stretch/>
        </p:blipFill>
        <p:spPr>
          <a:xfrm>
            <a:off x="9810750" y="5829300"/>
            <a:ext cx="1733550" cy="733425"/>
          </a:xfrm>
          <a:prstGeom prst="rect">
            <a:avLst/>
          </a:prstGeom>
        </p:spPr>
      </p:pic>
    </p:spTree>
    <p:extLst>
      <p:ext uri="{BB962C8B-B14F-4D97-AF65-F5344CB8AC3E}">
        <ns5:creationId val="960381475"/>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1248C2"/>
      </a:hlink>
      <a:folHlink>
        <a:srgbClr val="1248C2"/>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ns0:coreProperties xmlns:dc="http://purl.org/dc/elements/1.1/" xmlns:ns0="http://schemas.openxmlformats.org/package/2006/metadata/core-properties" xmlns:ns2="http://purl.org/dc/terms/" xmlns:xsi="http://www.w3.org/2001/XMLSchema-instance">
  <dc:creator>Barkiva</dc:creator>
  <ns0:lastModifiedBy>Walnut Exporter</ns0:lastModifiedBy>
  <dc:title>Barkiva Q-commerce Partners</dc:title>
  <ns2:created xsi:type="dcterms:W3CDTF">2026-09-08T20:29:30.0500000Z</ns2:created>
  <ns2:modified xsi:type="dcterms:W3CDTF">2026-09-08T20:29:30.0500000Z</ns2:modified>
  <dc:subject>Pet retail partnerships</dc:subject>
  <dc:description>Partner proposal with illustrative product concepts and negotiable commercial terms.</dc:description>
</ns0:coreProperties>
</file>