
<file path=[Content_Types].xml><?xml version="1.0" encoding="utf-8"?>
<Types xmlns="http://schemas.openxmlformats.org/package/2006/content-types">
  <Default Extension="xml" ContentType="application/vnd.openxmlformats-package.core-properties+xml"/>
  <Default Extension="png" ContentType="image/png"/>
  <Default Extension="svg" ContentType="image/svg+xml"/>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5699091f7eb4d31" /><Relationship Type="http://schemas.openxmlformats.org/officeDocument/2006/relationships/extended-properties" Target="/docProps/app.xml" Id="R4e8d3234cbe64dc1" /><Relationship Type="http://schemas.openxmlformats.org/officeDocument/2006/relationships/officeDocument" Target="/ppt/presentation.xml" Id="Rd26a92470a014d46" /></Relationships>
</file>

<file path=ppt/presentation.xml><?xml version="1.0" encoding="utf-8"?>
<p:presentation xmlns:p="http://schemas.openxmlformats.org/presentationml/2006/main">
  <p:sldMasterIdLst>
    <p:sldMasterId xmlns:r="http://schemas.openxmlformats.org/officeDocument/2006/relationships" id="2147483648" r:id="R7ee9ab33c2294305"/>
  </p:sldMasterIdLst>
  <p:notesMasterIdLst>
    <p:notesMasterId xmlns:r="http://schemas.openxmlformats.org/officeDocument/2006/relationships" r:id="Rf676f1c86b1c4f55"/>
  </p:notesMasterIdLst>
  <p:sldIdLst>
    <p:sldId xmlns:r="http://schemas.openxmlformats.org/officeDocument/2006/relationships" id="256" r:id="Raa91a6f2929a4705"/>
    <p:sldId xmlns:r="http://schemas.openxmlformats.org/officeDocument/2006/relationships" id="257" r:id="R126c21e6b8164517"/>
    <p:sldId xmlns:r="http://schemas.openxmlformats.org/officeDocument/2006/relationships" id="258" r:id="R28b92f7ba84c4da7"/>
    <p:sldId xmlns:r="http://schemas.openxmlformats.org/officeDocument/2006/relationships" id="259" r:id="R153657ce29944e66"/>
    <p:sldId xmlns:r="http://schemas.openxmlformats.org/officeDocument/2006/relationships" id="260" r:id="Ra69f22e3f7844c3b"/>
    <p:sldId xmlns:r="http://schemas.openxmlformats.org/officeDocument/2006/relationships" id="261" r:id="Rf1ae7837ba0c47a0"/>
    <p:sldId xmlns:r="http://schemas.openxmlformats.org/officeDocument/2006/relationships" id="262" r:id="R79b467c2f94e4f8d"/>
    <p:sldId xmlns:r="http://schemas.openxmlformats.org/officeDocument/2006/relationships" id="263" r:id="R3b50dc558d144d6d"/>
    <p:sldId xmlns:r="http://schemas.openxmlformats.org/officeDocument/2006/relationships" id="264" r:id="R78d150ac819d4749"/>
    <p:sldId xmlns:r="http://schemas.openxmlformats.org/officeDocument/2006/relationships" id="265" r:id="R2b170cf80ae440ee"/>
    <p:sldId xmlns:r="http://schemas.openxmlformats.org/officeDocument/2006/relationships" id="266" r:id="R127114e33fd44a3a"/>
    <p:sldId xmlns:r="http://schemas.openxmlformats.org/officeDocument/2006/relationships" id="267" r:id="Rfc1784bfd48d461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ef840571a234ebc" /><Relationship Type="http://schemas.openxmlformats.org/officeDocument/2006/relationships/slideMaster" Target="/ppt/slideMasters/slideMaster1.xml" Id="R7ee9ab33c2294305" /><Relationship Type="http://schemas.openxmlformats.org/officeDocument/2006/relationships/notesMaster" Target="/ppt/notesMasters/notesMaster1.xml" Id="Rf676f1c86b1c4f55" /><Relationship Type="http://schemas.openxmlformats.org/officeDocument/2006/relationships/presProps" Target="/ppt/presProps.xml" Id="Rc33180ae10ff41e6" /><Relationship Type="http://schemas.openxmlformats.org/officeDocument/2006/relationships/tableStyles" Target="/ppt/tableStyles.xml" Id="R0ba0365a66e844cb" /><Relationship Type="http://schemas.openxmlformats.org/officeDocument/2006/relationships/slide" Target="/ppt/slides/slide1.xml" Id="Raa91a6f2929a4705" /><Relationship Type="http://schemas.openxmlformats.org/officeDocument/2006/relationships/slide" Target="/ppt/slides/slide2.xml" Id="R126c21e6b8164517" /><Relationship Type="http://schemas.openxmlformats.org/officeDocument/2006/relationships/slide" Target="/ppt/slides/slide3.xml" Id="R28b92f7ba84c4da7" /><Relationship Type="http://schemas.openxmlformats.org/officeDocument/2006/relationships/slide" Target="/ppt/slides/slide4.xml" Id="R153657ce29944e66" /><Relationship Type="http://schemas.openxmlformats.org/officeDocument/2006/relationships/slide" Target="/ppt/slides/slide5.xml" Id="Ra69f22e3f7844c3b" /><Relationship Type="http://schemas.openxmlformats.org/officeDocument/2006/relationships/slide" Target="/ppt/slides/slide6.xml" Id="Rf1ae7837ba0c47a0" /><Relationship Type="http://schemas.openxmlformats.org/officeDocument/2006/relationships/slide" Target="/ppt/slides/slide7.xml" Id="R79b467c2f94e4f8d" /><Relationship Type="http://schemas.openxmlformats.org/officeDocument/2006/relationships/slide" Target="/ppt/slides/slide8.xml" Id="R3b50dc558d144d6d" /><Relationship Type="http://schemas.openxmlformats.org/officeDocument/2006/relationships/slide" Target="/ppt/slides/slide9.xml" Id="R78d150ac819d4749" /><Relationship Type="http://schemas.openxmlformats.org/officeDocument/2006/relationships/slide" Target="/ppt/slides/slide10.xml" Id="R2b170cf80ae440ee" /><Relationship Type="http://schemas.openxmlformats.org/officeDocument/2006/relationships/slide" Target="/ppt/slides/slide11.xml" Id="R127114e33fd44a3a" /><Relationship Type="http://schemas.openxmlformats.org/officeDocument/2006/relationships/slide" Target="/ppt/slides/slide12.xml" Id="Rfc1784bfd48d461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d3e10acce9a476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0c7e0d0daf6432e" /><Relationship Type="http://schemas.openxmlformats.org/officeDocument/2006/relationships/notesMaster" Target="/ppt/notesMasters/notesMaster1.xml" Id="R56312da413b54b81" /></Relationships>
</file>

<file path=ppt/notesSlides/_rels/notesSlide2.xml.rels>&#65279;<?xml version="1.0" encoding="utf-8"?><Relationships xmlns="http://schemas.openxmlformats.org/package/2006/relationships"><Relationship Type="http://schemas.openxmlformats.org/officeDocument/2006/relationships/slide" Target="/ppt/slides/slide2.xml" Id="Rbd81afe8f7c64145" /><Relationship Type="http://schemas.openxmlformats.org/officeDocument/2006/relationships/notesMaster" Target="/ppt/notesMasters/notesMaster1.xml" Id="R2fe713483fd54d26" /></Relationships>
</file>

<file path=ppt/notesSlides/_rels/notesSlide3.xml.rels>&#65279;<?xml version="1.0" encoding="utf-8"?><Relationships xmlns="http://schemas.openxmlformats.org/package/2006/relationships"><Relationship Type="http://schemas.openxmlformats.org/officeDocument/2006/relationships/slide" Target="/ppt/slides/slide3.xml" Id="Rc13a9d7057524d6c" /><Relationship Type="http://schemas.openxmlformats.org/officeDocument/2006/relationships/notesMaster" Target="/ppt/notesMasters/notesMaster1.xml" Id="R4e6324078e364900" /></Relationships>
</file>

<file path=ppt/notesSlides/_rels/notesSlide4.xml.rels>&#65279;<?xml version="1.0" encoding="utf-8"?><Relationships xmlns="http://schemas.openxmlformats.org/package/2006/relationships"><Relationship Type="http://schemas.openxmlformats.org/officeDocument/2006/relationships/slide" Target="/ppt/slides/slide4.xml" Id="R24aa75048c6e4258" /><Relationship Type="http://schemas.openxmlformats.org/officeDocument/2006/relationships/notesMaster" Target="/ppt/notesMasters/notesMaster1.xml" Id="R63b03bf983984279" /></Relationships>
</file>

<file path=ppt/notesSlides/_rels/notesSlide5.xml.rels>&#65279;<?xml version="1.0" encoding="utf-8"?><Relationships xmlns="http://schemas.openxmlformats.org/package/2006/relationships"><Relationship Type="http://schemas.openxmlformats.org/officeDocument/2006/relationships/slide" Target="/ppt/slides/slide5.xml" Id="R0cbea068f50d4401" /><Relationship Type="http://schemas.openxmlformats.org/officeDocument/2006/relationships/notesMaster" Target="/ppt/notesMasters/notesMaster1.xml" Id="Rbd5a9e2ed5f14895" /></Relationships>
</file>

<file path=ppt/notesSlides/_rels/notesSlide6.xml.rels>&#65279;<?xml version="1.0" encoding="utf-8"?><Relationships xmlns="http://schemas.openxmlformats.org/package/2006/relationships"><Relationship Type="http://schemas.openxmlformats.org/officeDocument/2006/relationships/slide" Target="/ppt/slides/slide6.xml" Id="R86744b3466f84fc3" /><Relationship Type="http://schemas.openxmlformats.org/officeDocument/2006/relationships/notesMaster" Target="/ppt/notesMasters/notesMaster1.xml" Id="R81010a8973254e08" /></Relationships>
</file>

<file path=ppt/notesSlides/_rels/notesSlide7.xml.rels>&#65279;<?xml version="1.0" encoding="utf-8"?><Relationships xmlns="http://schemas.openxmlformats.org/package/2006/relationships"><Relationship Type="http://schemas.openxmlformats.org/officeDocument/2006/relationships/slide" Target="/ppt/slides/slide7.xml" Id="R907b091c792a4c08" /><Relationship Type="http://schemas.openxmlformats.org/officeDocument/2006/relationships/notesMaster" Target="/ppt/notesMasters/notesMaster1.xml" Id="R0d0252942744427c" /></Relationships>
</file>

<file path=ppt/notesSlides/_rels/notesSlide8.xml.rels>&#65279;<?xml version="1.0" encoding="utf-8"?><Relationships xmlns="http://schemas.openxmlformats.org/package/2006/relationships"><Relationship Type="http://schemas.openxmlformats.org/officeDocument/2006/relationships/slide" Target="/ppt/slides/slide8.xml" Id="R03ca331268144147" /><Relationship Type="http://schemas.openxmlformats.org/officeDocument/2006/relationships/notesMaster" Target="/ppt/notesMasters/notesMaster1.xml" Id="R21866b9ecb144c4b" /></Relationships>
</file>

<file path=ppt/notesSlides/_rels/notesSlide9.xml.rels>&#65279;<?xml version="1.0" encoding="utf-8"?><Relationships xmlns="http://schemas.openxmlformats.org/package/2006/relationships"><Relationship Type="http://schemas.openxmlformats.org/officeDocument/2006/relationships/slide" Target="/ppt/slides/slide9.xml" Id="R3d18b6dc37d7468f" /><Relationship Type="http://schemas.openxmlformats.org/officeDocument/2006/relationships/notesMaster" Target="/ppt/notesMasters/notesMaster1.xml" Id="R02df6f57245043e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02888bceb134a7f" /><Relationship Type="http://schemas.openxmlformats.org/officeDocument/2006/relationships/notesMaster" Target="/ppt/notesMasters/notesMaster1.xml" Id="R6a4f99ef60e7475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de75d7dddaa42cf" /><Relationship Type="http://schemas.openxmlformats.org/officeDocument/2006/relationships/notesMaster" Target="/ppt/notesMasters/notesMaster1.xml" Id="R1f71c5293485494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c36ff02cf384222" /><Relationship Type="http://schemas.openxmlformats.org/officeDocument/2006/relationships/notesMaster" Target="/ppt/notesMasters/notesMaster1.xml" Id="R7a2aa4014a72491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شراكة مقترحة لمتاجر مستلزمات الحيوانات. الاستلام ضمن مواعيد متفق عليها. الصور توضيحية وليست توثيقًا لشركاء حاليين.</a:t>
            </a:r>
          </a:p>
          <a:p xmlns:a="http://schemas.openxmlformats.org/drawingml/2006/main">
            <a:r>
              <a:t/>
            </a:r>
          </a:p>
          <a:p xmlns:a="http://schemas.openxmlformats.org/drawingml/2006/main">
            <a:r>
              <a:t>المصدر: نموذج الشراكة المقدم من صاحب مشروع باركيفا. الشاشات والأرقام المعروضة توضيحية.</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الخريطة تخطيطية ولا تمثل نطاق خدمة فعليًا. نتفق على التغطية ومواعيد التوصيل قبل الإطلاق. نقيس الوصول إلى عملاء جدد خلال التجربة ولا نضمن حجم الطلبات.</a:t>
            </a:r>
          </a:p>
          <a:p xmlns:a="http://schemas.openxmlformats.org/drawingml/2006/main">
            <a:r>
              <a:t/>
            </a:r>
          </a:p>
          <a:p xmlns:a="http://schemas.openxmlformats.org/drawingml/2006/main">
            <a:r>
              <a:t>المصدر: نموذج الشراكة المقدم من صاحب مشروع باركيفا. الشاشات والأرقام المعروضة توضيحية.</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يبقى للمخزون والعمل والتجهيز تكاليف. تعتمد الجدوى على الأسعار وحجم الطلب الإضافي وتكاليف التنفيذ، ولا تمثل ضمانًا للربح.</a:t>
            </a:r>
          </a:p>
          <a:p xmlns:a="http://schemas.openxmlformats.org/drawingml/2006/main">
            <a:r>
              <a:t/>
            </a:r>
          </a:p>
          <a:p xmlns:a="http://schemas.openxmlformats.org/drawingml/2006/main">
            <a:r>
              <a:t>المصدر: نموذج الشراكة المقدم من صاحب مشروع باركيفا. الشاشات والأرقام المعروضة توضيحية.</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تسلسل العمل وفق نموذج الشراكة المقترح. المستند المرفق بالطلب للتشغيل؛ تُحدد ترتيبات الفوترة والجهة المصدرة أثناء الإعداد.</a:t>
            </a:r>
          </a:p>
          <a:p xmlns:a="http://schemas.openxmlformats.org/drawingml/2006/main">
            <a:r>
              <a:t/>
            </a:r>
          </a:p>
          <a:p xmlns:a="http://schemas.openxmlformats.org/drawingml/2006/main">
            <a:r>
              <a:t>المصدر: نموذج الشراكة المقدم من صاحب مشروع باركيفا. الشاشات والأرقام المعروضة توضيحية.</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تقدم باركيفا جهاز نقاط بيع أو تدعم جهاز الشريك المتوافق. تُحدد التكلفة والملكية والتوافق وإعداد الطابعة في العقد. أدوات المخزون والحدود والإيقاف والتكاملات إضافات مقترحة.</a:t>
            </a:r>
          </a:p>
          <a:p xmlns:a="http://schemas.openxmlformats.org/drawingml/2006/main">
            <a:r>
              <a:t/>
            </a:r>
          </a:p>
          <a:p xmlns:a="http://schemas.openxmlformats.org/drawingml/2006/main">
            <a:r>
              <a:t>المصدر: نموذج الشراكة المقدم من صاحب مشروع باركيفا. الشاشات والأرقام المعروضة توضيحية.</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مشهد توضيحي للتعبئة. توفير الأكياس جزء من النموذج المقترح. نتفق قبل الإطلاق على الكميات والتجديد وأي تكاليف.</a:t>
            </a:r>
          </a:p>
          <a:p xmlns:a="http://schemas.openxmlformats.org/drawingml/2006/main">
            <a:r>
              <a:t/>
            </a:r>
          </a:p>
          <a:p xmlns:a="http://schemas.openxmlformats.org/drawingml/2006/main">
            <a:r>
              <a:t>المصدر: نموذج الشراكة المقدم من صاحب مشروع باركيفا. الشاشات والأرقام المعروضة توضيحية.</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نتفق على مواعيد الاستلام والتجهيز والتغطية. مسح الأكياس وتأكيد التسليم وسائل تشغيلية مقترحة. يحدد الاتفاق الدعم والتأخير والمرتجعات والإلغاء ومسؤوليات التلف.</a:t>
            </a:r>
          </a:p>
          <a:p xmlns:a="http://schemas.openxmlformats.org/drawingml/2006/main">
            <a:r>
              <a:t/>
            </a:r>
          </a:p>
          <a:p xmlns:a="http://schemas.openxmlformats.org/drawingml/2006/main">
            <a:r>
              <a:t>المصدر: نموذج الشراكة المقدم من صاحب مشروع باركيفا. الشاشات والأرقام المعروضة توضيحية.</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النموذج المقترح: سعر متفق عليه للمتجر أقل قليلًا من سعر الرف، ثم إضافة باركيفا على المنتج. رسوم توصيل العميل تساوي تكلفة التوصيل. المثال بالريال وقبل الضريبة: الرف ١٠٠، المتجر ٩٥، إضافة باركيفا ١٠، المنتج ١٠٥، التوصيل ١٢، الإجمالي ١١٧. مساهمة المتجر ٩٥ ناقص ٧٠ تكلفة المنتج و٣ للتجهيز، فتساوي ٢٢ قبل المصاريف الثابتة والضرائب والمرتجعات. إضافة باركيفا ليست ربحًا صافيًا. الشروط قابلة للتفاوض ولا نضمن حجم طلبات إضافيًا.</a:t>
            </a:r>
          </a:p>
          <a:p xmlns:a="http://schemas.openxmlformats.org/drawingml/2006/main">
            <a:r>
              <a:t/>
            </a:r>
          </a:p>
          <a:p xmlns:a="http://schemas.openxmlformats.org/drawingml/2006/main">
            <a:r>
              <a:t>المصدر: نموذج الشراكة المقدم من صاحب مشروع باركيفا. الشاشات والأرقام المعروضة توضيحية.</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بيانات افتراضية: ٨٦ طلبًا مكتملًا بمتوسط ١٢٣ ريالًا، وإجمالي ١٠٥٧٨. المدفوع ٨٦٤٠ والمعلق ١٩٣٨. لا تشمل البيانات ضرائب أو تعديلات. حساب الربح يحتاج معلومات التكلفة. التصدير وتحليل العملاء العائدين أدوات مقترحة.</a:t>
            </a:r>
          </a:p>
          <a:p xmlns:a="http://schemas.openxmlformats.org/drawingml/2006/main">
            <a:r>
              <a:t/>
            </a:r>
          </a:p>
          <a:p xmlns:a="http://schemas.openxmlformats.org/drawingml/2006/main">
            <a:r>
              <a:t>المصدر: نموذج الشراكة المقدم من صاحب مشروع باركيفا. الشاشات والأرقام المعروضة توضيحية.</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إبراز الشركاء والتسويق للقريبين ضمن المقترح. المتابعة وإعادة الطلب إضافات مقترحة. تراعي التوصيات أذونات العميل وتفضيلاته. الخريطة تخطيطية والمتجر افتراضي.</a:t>
            </a:r>
          </a:p>
          <a:p xmlns:a="http://schemas.openxmlformats.org/drawingml/2006/main">
            <a:r>
              <a:t/>
            </a:r>
          </a:p>
          <a:p xmlns:a="http://schemas.openxmlformats.org/drawingml/2006/main">
            <a:r>
              <a:t>المصدر: نموذج الشراكة المقدم من صاحب مشروع باركيفا. الشاشات والأرقام المعروضة توضيحية.</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العروض المشتركة والظهور الاجتماعي والتعاون الخيري مقترحة. نتفق لكل حملة على الميزانية وتمويل الخصم والمشاركة، ولا تعني المشاركة تبرعات إلزامية أو خصومات غير محددة. الصورة توضيحية.</a:t>
            </a:r>
          </a:p>
          <a:p xmlns:a="http://schemas.openxmlformats.org/drawingml/2006/main">
            <a:r>
              <a:t/>
            </a:r>
          </a:p>
          <a:p xmlns:a="http://schemas.openxmlformats.org/drawingml/2006/main">
            <a:r>
              <a:t>المصدر: نموذج الشراكة المقدم من صاحب مشروع باركيفا. الشاشات والأرقام المعروضة توضيحية.</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مقاييس التجربة المقترحة: الطلبات الإضافية المكتملة والعائد بعد التكاليف المتغيرة ووقت التجهيز ورفض الطلبات لنقص المخزون والالتزام بالتسليم وتكرار الشراء. نتفق على جهة دعم وقواعد الإلغاء والمرتجعات والتلف والتأخير. لا نعد بأسعار أو أجهزة مجانية أو مواعيد دفع غير متفق عليها.</a:t>
            </a:r>
          </a:p>
          <a:p xmlns:a="http://schemas.openxmlformats.org/drawingml/2006/main">
            <a:r>
              <a:t/>
            </a:r>
          </a:p>
          <a:p xmlns:a="http://schemas.openxmlformats.org/drawingml/2006/main">
            <a:r>
              <a:t>المصدر: نموذج الشراكة المقدم من صاحب مشروع باركيفا. الشاشات والأرقام المعروضة توضيحية.</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42425e060274d92"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6a187a0139f497a" /><Relationship Type="http://schemas.openxmlformats.org/officeDocument/2006/relationships/slideLayout" Target="/ppt/slideLayouts/slideLayout1.xml" Id="R192d73d0ac844629"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92d73d0ac844629"/>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1.xml" Id="Rcb6574d6677b46c7" /><Relationship Type="http://schemas.openxmlformats.org/officeDocument/2006/relationships/image" Target="/ppt/media/image.png" Id="Rc7341f19461b46ff" /><Relationship Type="http://schemas.openxmlformats.org/officeDocument/2006/relationships/image" Target="/ppt/media/image2.png" Id="R2ed79994e40943da" /><Relationship Type="http://schemas.openxmlformats.org/officeDocument/2006/relationships/image" Target="/ppt/media/image.svg" Id="Rdb7f7a506d2d47c5" /><Relationship Type="http://schemas.openxmlformats.org/officeDocument/2006/relationships/notesSlide" Target="/ppt/notesSlides/notesSlide1.xml" Id="Rd1fc9a85cadb4521" /></Relationships>
</file>

<file path=ppt/slides/_rels/slide2.xml.rels>&#65279;<?xml version="1.0" encoding="utf-8"?><Relationships xmlns="http://schemas.openxmlformats.org/package/2006/relationships"><Relationship Type="http://schemas.openxmlformats.org/officeDocument/2006/relationships/slideLayout" Target="/ppt/slideLayouts/slideLayout1.xml" Id="Rdb8692159bc2420f" /><Relationship Type="http://schemas.openxmlformats.org/officeDocument/2006/relationships/image" Target="/ppt/media/image3.png" Id="R90c73da3b3404dd3" /><Relationship Type="http://schemas.openxmlformats.org/officeDocument/2006/relationships/notesSlide" Target="/ppt/notesSlides/notesSlide2.xml" Id="Ra4e63fc69a864499" /></Relationships>
</file>

<file path=ppt/slides/_rels/slide3.xml.rels>&#65279;<?xml version="1.0" encoding="utf-8"?><Relationships xmlns="http://schemas.openxmlformats.org/package/2006/relationships"><Relationship Type="http://schemas.openxmlformats.org/officeDocument/2006/relationships/slideLayout" Target="/ppt/slideLayouts/slideLayout1.xml" Id="Rc6485d7a8cd74b5a" /><Relationship Type="http://schemas.openxmlformats.org/officeDocument/2006/relationships/notesSlide" Target="/ppt/notesSlides/notesSlide3.xml" Id="Re87e2ec7a5034f9a" /></Relationships>
</file>

<file path=ppt/slides/_rels/slide4.xml.rels>&#65279;<?xml version="1.0" encoding="utf-8"?><Relationships xmlns="http://schemas.openxmlformats.org/package/2006/relationships"><Relationship Type="http://schemas.openxmlformats.org/officeDocument/2006/relationships/slideLayout" Target="/ppt/slideLayouts/slideLayout1.xml" Id="R9b7898d4e92c45c8" /><Relationship Type="http://schemas.openxmlformats.org/officeDocument/2006/relationships/notesSlide" Target="/ppt/notesSlides/notesSlide4.xml" Id="R78da57e3e13145e9" /></Relationships>
</file>

<file path=ppt/slides/_rels/slide5.xml.rels>&#65279;<?xml version="1.0" encoding="utf-8"?><Relationships xmlns="http://schemas.openxmlformats.org/package/2006/relationships"><Relationship Type="http://schemas.openxmlformats.org/officeDocument/2006/relationships/slideLayout" Target="/ppt/slideLayouts/slideLayout1.xml" Id="R2c74979802764f61" /><Relationship Type="http://schemas.openxmlformats.org/officeDocument/2006/relationships/image" Target="/ppt/media/image4.png" Id="R69c2bd668c63457b" /><Relationship Type="http://schemas.openxmlformats.org/officeDocument/2006/relationships/notesSlide" Target="/ppt/notesSlides/notesSlide5.xml" Id="Re02debde2ba44573" /></Relationships>
</file>

<file path=ppt/slides/_rels/slide6.xml.rels>&#65279;<?xml version="1.0" encoding="utf-8"?><Relationships xmlns="http://schemas.openxmlformats.org/package/2006/relationships"><Relationship Type="http://schemas.openxmlformats.org/officeDocument/2006/relationships/slideLayout" Target="/ppt/slideLayouts/slideLayout1.xml" Id="Rcff7ad4549b24215" /><Relationship Type="http://schemas.openxmlformats.org/officeDocument/2006/relationships/image" Target="/ppt/media/image5.png" Id="R47d490313c7c4ae2" /><Relationship Type="http://schemas.openxmlformats.org/officeDocument/2006/relationships/notesSlide" Target="/ppt/notesSlides/notesSlide6.xml" Id="R2d867f51474a4b49" /></Relationships>
</file>

<file path=ppt/slides/_rels/slide7.xml.rels>&#65279;<?xml version="1.0" encoding="utf-8"?><Relationships xmlns="http://schemas.openxmlformats.org/package/2006/relationships"><Relationship Type="http://schemas.openxmlformats.org/officeDocument/2006/relationships/slideLayout" Target="/ppt/slideLayouts/slideLayout1.xml" Id="R2659c04f979b4535" /><Relationship Type="http://schemas.openxmlformats.org/officeDocument/2006/relationships/image" Target="/ppt/media/image6.png" Id="Rb1f4dd6141454de2" /><Relationship Type="http://schemas.openxmlformats.org/officeDocument/2006/relationships/notesSlide" Target="/ppt/notesSlides/notesSlide7.xml" Id="R281971f6d4d94018" /></Relationships>
</file>

<file path=ppt/slides/_rels/slide8.xml.rels>&#65279;<?xml version="1.0" encoding="utf-8"?><Relationships xmlns="http://schemas.openxmlformats.org/package/2006/relationships"><Relationship Type="http://schemas.openxmlformats.org/officeDocument/2006/relationships/slideLayout" Target="/ppt/slideLayouts/slideLayout1.xml" Id="R9591135505634cd8" /><Relationship Type="http://schemas.openxmlformats.org/officeDocument/2006/relationships/notesSlide" Target="/ppt/notesSlides/notesSlide8.xml" Id="Ra856c9d29212423e" /></Relationships>
</file>

<file path=ppt/slides/_rels/slide9.xml.rels>&#65279;<?xml version="1.0" encoding="utf-8"?><Relationships xmlns="http://schemas.openxmlformats.org/package/2006/relationships"><Relationship Type="http://schemas.openxmlformats.org/officeDocument/2006/relationships/slideLayout" Target="/ppt/slideLayouts/slideLayout1.xml" Id="R36c343b802fe4716" /><Relationship Type="http://schemas.openxmlformats.org/officeDocument/2006/relationships/image" Target="/ppt/media/image7.png" Id="R93628f91b00b497b" /><Relationship Type="http://schemas.openxmlformats.org/officeDocument/2006/relationships/notesSlide" Target="/ppt/notesSlides/notesSlide9.xml" Id="Ree97cdd7ea9b495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1.xml" Id="R8b1afd83becc47b8" /><Relationship Type="http://schemas.openxmlformats.org/officeDocument/2006/relationships/image" Target="/ppt/media/image8.png" Id="R754a685047ae4545" /><Relationship Type="http://schemas.openxmlformats.org/officeDocument/2006/relationships/notesSlide" Target="/ppt/notesSlides/notesSlide10.xml" Id="R67b1f1a3e675488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1.xml" Id="R9c86dff664214a2c" /><Relationship Type="http://schemas.openxmlformats.org/officeDocument/2006/relationships/image" Target="/ppt/media/image.jpeg" Id="R4d686b1e8ced430c" /><Relationship Type="http://schemas.openxmlformats.org/officeDocument/2006/relationships/notesSlide" Target="/ppt/notesSlides/notesSlide11.xml" Id="R79efb636ab6345f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1.xml" Id="R43cfd691e9b44f49" /><Relationship Type="http://schemas.openxmlformats.org/officeDocument/2006/relationships/hyperlink" Target="mailto:wecare@barkiva.com?subject=Q-commerce%20partnership" TargetMode="External" Id="R961a990a1e0e4188" /><Relationship Type="http://schemas.openxmlformats.org/officeDocument/2006/relationships/image" Target="/ppt/media/image9.png" Id="R19b27d71cde9482b" /><Relationship Type="http://schemas.openxmlformats.org/officeDocument/2006/relationships/image" Target="/ppt/media/image2.svg" Id="Rda2fd612c2e148b6" /><Relationship Type="http://schemas.openxmlformats.org/officeDocument/2006/relationships/notesSlide" Target="/ppt/notesSlides/notesSlide12.xml" Id="Rd558237c24fb4a26" /></Relationships>
</file>

<file path=ppt/slides/slide1.xml><?xml version="1.0" encoding="utf-8"?>
<p:sld xmlns:a="http://schemas.openxmlformats.org/drawingml/2006/main" xmlns:ns2="http://schemas.openxmlformats.org/officeDocument/2006/relationships" xmlns:ns3="http://schemas.microsoft.com/office/drawing/2016/SVG/main" xmlns:ns4="http://schemas.microsoft.com/office/drawing/2014/main" xmlns:ns5="http://schemas.microsoft.com/office/powerpoint/2010/main" xmlns:p="http://schemas.openxmlformats.org/presentationml/2006/main">
  <p:cSld>
    <p:bg>
      <p:bgPr>
        <a:solidFill>
          <a:srgbClr val="F5F3EE"/>
        </a:solidFill>
      </p:bgPr>
    </p:bg>
    <p:spTree>
      <p:nvGrpSpPr>
        <p:cNvPr id="1" name=""/>
        <p:cNvGrpSpPr/>
        <p:nvPr/>
      </p:nvGrpSpPr>
      <p:grpSpPr>
        <a:xfrm/>
      </p:grpSpPr>
      <p:pic>
        <p:nvPicPr>
          <p:cNvPr id="7" name=""/>
          <p:cNvPicPr>
            <a:picLocks noChangeAspect="1"/>
          </p:cNvPicPr>
          <p:nvPr/>
        </p:nvPicPr>
        <p:blipFill>
          <a:blip ns2:embed="Rc7341f19461b46ff"/>
          <a:srcRect l="0" t="8333" r="0" b="8333"/>
          <a:stretch>
            <a:fillRect l="0" t="0" r="0" b="0"/>
          </a:stretch>
        </p:blipFill>
        <p:spPr>
          <a:xfrm>
            <a:off x="0" y="0"/>
            <a:ext cx="5486400" cy="6858000"/>
          </a:xfrm>
          <a:prstGeom prst="rect">
            <a:avLst/>
          </a:prstGeom>
        </p:spPr>
      </p:pic>
      <p:pic>
        <p:nvPicPr>
          <p:cNvPr id="8" name=""/>
          <p:cNvPicPr>
            <a:picLocks noChangeAspect="1"/>
          </p:cNvPicPr>
          <p:nvPr/>
        </p:nvPicPr>
        <p:blipFill>
          <a:blip ns2:embed="R2ed79994e40943da">
            <a:extLst>
              <a:ext uri="{96DAC541-7B7A-43D3-8B79-37D633B846F1}">
                <ns3:svgBlip ns2:embed="Rdb7f7a506d2d47c5"/>
              </a:ext>
            </a:extLst>
          </a:blip>
          <a:stretch/>
        </p:blipFill>
        <p:spPr>
          <a:xfrm>
            <a:off x="9934575" y="285750"/>
            <a:ext cx="1762125" cy="742950"/>
          </a:xfrm>
          <a:prstGeom prst="rect">
            <a:avLst/>
          </a:prstGeom>
        </p:spPr>
      </p:pic>
      <p:sp>
        <p:nvSpPr>
          <p:cNvPr id="3" name="ar-copy-1">
            <a:extLst>
              <a:ext uri="{FF2B5EF4-FFF2-40B4-BE49-F238E27FC236}">
                <ns4:creationId id="{866FDEDA-EA97-4647-8FF1-9509090A123E}"/>
              </a:ext>
            </a:extLst>
          </p:cNvPr>
          <p:cNvSpPr>
            <a:spLocks noGrp="1"/>
          </p:cNvSpPr>
          <p:nvPr/>
        </p:nvSpPr>
        <p:spPr>
          <a:xfrm>
            <a:off x="5867400" y="1390650"/>
            <a:ext cx="5715000" cy="356235"/>
          </a:xfrm>
          <a:prstGeom prst="rect">
            <a:avLst/>
          </a:prstGeom>
          <a:noFill/>
          <a:ln w="0">
            <a:noFill/>
          </a:ln>
        </p:spPr>
        <p:txBody>
          <a:bodyPr wrap="none" lIns="0" tIns="0" rIns="0" bIns="0" anchor="t">
            <a:noAutofit/>
          </a:bodyPr>
          <a:lstStyle/>
          <a:p>
            <a:pPr algn="r" rtl="1">
              <a:lnSpc>
                <a:spcPts val="2228"/>
              </a:lnSpc>
              <a:buNone/>
              <a:defRPr sz="1650" b="1" lang="ar-SA">
                <a:solidFill>
                  <a:srgbClr val="1248C2"/>
                </a:solidFill>
                <a:latin typeface="Cairo"/>
                <a:ea typeface="Cairo"/>
                <a:cs typeface="Cairo"/>
              </a:defRPr>
            </a:pPr>
            <a:r>
              <a:rPr sz="1650" b="1" lang="ar-SA">
                <a:solidFill>
                  <a:srgbClr val="1248C2"/>
                </a:solidFill>
                <a:latin typeface="Cairo"/>
                <a:ea typeface="Cairo"/>
                <a:cs typeface="Cairo"/>
              </a:rPr>
              <a:t>شركاء التجارة السريعة</a:t>
            </a:r>
          </a:p>
        </p:txBody>
      </p:sp>
      <p:sp>
        <p:nvSpPr>
          <p:cNvPr id="4" name="ar-copy-2">
            <a:extLst>
              <a:ext uri="{FF2B5EF4-FFF2-40B4-BE49-F238E27FC236}">
                <ns4:creationId id="{E673BA1A-0045-42AD-98EE-6139BAD9DEC5}"/>
              </a:ext>
            </a:extLst>
          </p:cNvPr>
          <p:cNvSpPr>
            <a:spLocks noGrp="1"/>
          </p:cNvSpPr>
          <p:nvPr/>
        </p:nvSpPr>
        <p:spPr>
          <a:xfrm>
            <a:off x="5629275" y="1971675"/>
            <a:ext cx="5953125" cy="2263140"/>
          </a:xfrm>
          <a:prstGeom prst="rect">
            <a:avLst/>
          </a:prstGeom>
          <a:noFill/>
          <a:ln w="0">
            <a:noFill/>
          </a:ln>
        </p:spPr>
        <p:txBody>
          <a:bodyPr wrap="none" lIns="0" tIns="0" rIns="0" bIns="0" anchor="t">
            <a:noAutofit/>
          </a:bodyPr>
          <a:lstStyle/>
          <a:p>
            <a:pPr algn="r" rtl="1">
              <a:lnSpc>
                <a:spcPts val="5468"/>
              </a:lnSpc>
              <a:buNone/>
              <a:defRPr sz="4050" b="1" lang="ar-SA">
                <a:solidFill>
                  <a:srgbClr val="172D51"/>
                </a:solidFill>
                <a:latin typeface="Cairo"/>
                <a:ea typeface="Cairo"/>
                <a:cs typeface="Cairo"/>
              </a:defRPr>
            </a:pPr>
            <a:r>
              <a:rPr sz="4050" b="1" lang="ar-SA">
                <a:solidFill>
                  <a:srgbClr val="172D51"/>
                </a:solidFill>
                <a:latin typeface="Cairo"/>
                <a:ea typeface="Cairo"/>
                <a:cs typeface="Cairo"/>
              </a:rPr>
              <a:t>متجركم.</a:t>
            </a:r>
          </a:p>
          <a:p>
            <a:pPr algn="r" rtl="1">
              <a:lnSpc>
                <a:spcPts val="5468"/>
              </a:lnSpc>
              <a:buNone/>
              <a:defRPr sz="4050" b="1" lang="ar-SA">
                <a:solidFill>
                  <a:srgbClr val="172D51"/>
                </a:solidFill>
                <a:latin typeface="Cairo"/>
                <a:ea typeface="Cairo"/>
                <a:cs typeface="Cairo"/>
              </a:defRPr>
            </a:pPr>
            <a:r>
              <a:rPr sz="4050" b="1" lang="ar-SA">
                <a:solidFill>
                  <a:srgbClr val="172D51"/>
                </a:solidFill>
                <a:latin typeface="Cairo"/>
                <a:ea typeface="Cairo"/>
                <a:cs typeface="Cairo"/>
              </a:rPr>
              <a:t>عملاء أكثر.</a:t>
            </a:r>
          </a:p>
          <a:p>
            <a:pPr algn="r" rtl="1">
              <a:lnSpc>
                <a:spcPts val="5468"/>
              </a:lnSpc>
              <a:buNone/>
              <a:defRPr sz="4050" b="1" lang="ar-SA">
                <a:solidFill>
                  <a:srgbClr val="172D51"/>
                </a:solidFill>
                <a:latin typeface="Cairo"/>
                <a:ea typeface="Cairo"/>
                <a:cs typeface="Cairo"/>
              </a:defRPr>
            </a:pPr>
            <a:r>
              <a:rPr sz="4050" b="1" lang="ar-SA">
                <a:solidFill>
                  <a:srgbClr val="172D51"/>
                </a:solidFill>
                <a:latin typeface="Cairo"/>
                <a:ea typeface="Cairo"/>
                <a:cs typeface="Cairo"/>
              </a:rPr>
              <a:t>ونحن نوصل.</a:t>
            </a:r>
          </a:p>
        </p:txBody>
      </p:sp>
      <p:sp>
        <p:nvSpPr>
          <p:cNvPr id="5" name="ar-copy-3">
            <a:extLst>
              <a:ext uri="{FF2B5EF4-FFF2-40B4-BE49-F238E27FC236}">
                <ns4:creationId id="{007731B5-3956-4D36-AC6F-7EF475FDE311}"/>
              </a:ext>
            </a:extLst>
          </p:cNvPr>
          <p:cNvSpPr>
            <a:spLocks noGrp="1"/>
          </p:cNvSpPr>
          <p:nvPr/>
        </p:nvSpPr>
        <p:spPr>
          <a:xfrm>
            <a:off x="5772150" y="4705350"/>
            <a:ext cx="5810250" cy="697230"/>
          </a:xfrm>
          <a:prstGeom prst="rect">
            <a:avLst/>
          </a:prstGeom>
          <a:noFill/>
          <a:ln w="0">
            <a:noFill/>
          </a:ln>
        </p:spPr>
        <p:txBody>
          <a:bodyPr wrap="none" lIns="0" tIns="0" rIns="0" bIns="0" anchor="t">
            <a:noAutofit/>
          </a:bodyPr>
          <a:lstStyle/>
          <a:p>
            <a:pPr algn="r" rtl="1">
              <a:lnSpc>
                <a:spcPts val="2430"/>
              </a:lnSpc>
              <a:buNone/>
              <a:defRPr sz="1800" b="0" lang="ar-SA">
                <a:solidFill>
                  <a:srgbClr val="5B6A80"/>
                </a:solidFill>
                <a:latin typeface="Cairo"/>
                <a:ea typeface="Cairo"/>
                <a:cs typeface="Cairo"/>
              </a:defRPr>
            </a:pPr>
            <a:r>
              <a:rPr sz="1800" b="0" lang="ar-SA">
                <a:solidFill>
                  <a:srgbClr val="5B6A80"/>
                </a:solidFill>
                <a:latin typeface="Cairo"/>
                <a:ea typeface="Cairo"/>
                <a:cs typeface="Cairo"/>
              </a:rPr>
              <a:t>قناة مبيعات جديدة لمتجركم،</a:t>
            </a:r>
          </a:p>
          <a:p>
            <a:pPr algn="r" rtl="1">
              <a:lnSpc>
                <a:spcPts val="2430"/>
              </a:lnSpc>
              <a:buNone/>
              <a:defRPr sz="1800" b="0" lang="ar-SA">
                <a:solidFill>
                  <a:srgbClr val="5B6A80"/>
                </a:solidFill>
                <a:latin typeface="Cairo"/>
                <a:ea typeface="Cairo"/>
                <a:cs typeface="Cairo"/>
              </a:defRPr>
            </a:pPr>
            <a:r>
              <a:rPr sz="1800" b="0" lang="ar-SA">
                <a:solidFill>
                  <a:srgbClr val="5B6A80"/>
                </a:solidFill>
                <a:latin typeface="Cairo"/>
                <a:ea typeface="Cairo"/>
                <a:cs typeface="Cairo"/>
              </a:rPr>
              <a:t>وباركيفا تتولى التوصيل.</a:t>
            </a:r>
          </a:p>
        </p:txBody>
      </p:sp>
      <p:sp>
        <p:nvSpPr>
          <p:cNvPr id="6" name="ar-copy-4">
            <a:extLst>
              <a:ext uri="{FF2B5EF4-FFF2-40B4-BE49-F238E27FC236}">
                <ns4:creationId id="{57290658-8EDD-429F-A3C8-222B878C7274}"/>
              </a:ext>
            </a:extLst>
          </p:cNvPr>
          <p:cNvSpPr>
            <a:spLocks noGrp="1"/>
          </p:cNvSpPr>
          <p:nvPr/>
        </p:nvSpPr>
        <p:spPr>
          <a:xfrm>
            <a:off x="5772150" y="6067425"/>
            <a:ext cx="5810250" cy="307658"/>
          </a:xfrm>
          <a:prstGeom prst="rect">
            <a:avLst/>
          </a:prstGeom>
          <a:noFill/>
          <a:ln w="0">
            <a:noFill/>
          </a:ln>
        </p:spPr>
        <p:txBody>
          <a:bodyPr wrap="none" lIns="0" tIns="0" rIns="0" bIns="0" anchor="t">
            <a:noAutofit/>
          </a:bodyPr>
          <a:lstStyle/>
          <a:p>
            <a:pPr algn="r" rtl="1">
              <a:lnSpc>
                <a:spcPts val="1924"/>
              </a:lnSpc>
              <a:buNone/>
              <a:defRPr sz="1425" b="1" lang="ar-SA">
                <a:solidFill>
                  <a:srgbClr val="1248C2"/>
                </a:solidFill>
                <a:latin typeface="Cairo"/>
                <a:ea typeface="Cairo"/>
                <a:cs typeface="Cairo"/>
              </a:defRPr>
            </a:pPr>
            <a:r>
              <a:rPr sz="1425" b="1" lang="ar-SA">
                <a:solidFill>
                  <a:srgbClr val="1248C2"/>
                </a:solidFill>
                <a:latin typeface="Cairo"/>
                <a:ea typeface="Cairo"/>
                <a:cs typeface="Cairo"/>
              </a:rPr>
              <a:t>شراكات متاجر مستلزمات الحيوانات</a:t>
            </a:r>
          </a:p>
        </p:txBody>
      </p:sp>
    </p:spTree>
    <p:extLst>
      <p:ext uri="{BB962C8B-B14F-4D97-AF65-F5344CB8AC3E}">
        <ns5:creationId val="1003443913"/>
      </p:ext>
    </p:extLst>
  </p:cSld>
</p:sld>
</file>

<file path=ppt/slides/slide2.xml><?xml version="1.0" encoding="utf-8"?>
<p:sld xmlns:a="http://schemas.openxmlformats.org/drawingml/2006/main" xmlns:ns2="http://schemas.microsoft.com/office/drawing/2014/main" xmlns:ns3="http://schemas.openxmlformats.org/officeDocument/2006/relationships" xmlns:ns4="http://schemas.microsoft.com/office/powerpoint/2010/main" xmlns:p="http://schemas.openxmlformats.org/presentationml/2006/main">
  <p:cSld>
    <p:bg>
      <p:bgPr>
        <a:solidFill>
          <a:srgbClr val="FFFFFF"/>
        </a:solidFill>
      </p:bgPr>
    </p:bg>
    <p:spTree>
      <p:nvGrpSpPr>
        <p:cNvPr id="1" name=""/>
        <p:cNvGrpSpPr/>
        <p:nvPr/>
      </p:nvGrpSpPr>
      <p:grpSpPr>
        <a:xfrm/>
      </p:grpSpPr>
      <p:sp>
        <p:nvSpPr>
          <p:cNvPr id="9" name="ar-copy-5">
            <a:extLst>
              <a:ext uri="{FF2B5EF4-FFF2-40B4-BE49-F238E27FC236}">
                <ns2:creationId id="{1790B52E-360F-473D-B499-B86CDBC68DFD}"/>
              </a:ext>
            </a:extLst>
          </p:cNvPr>
          <p:cNvSpPr>
            <a:spLocks noGrp="1"/>
          </p:cNvSpPr>
          <p:nvPr/>
        </p:nvSpPr>
        <p:spPr>
          <a:xfrm>
            <a:off x="6343650" y="619125"/>
            <a:ext cx="5238750" cy="1365409"/>
          </a:xfrm>
          <a:prstGeom prst="rect">
            <a:avLst/>
          </a:prstGeom>
          <a:noFill/>
          <a:ln w="0">
            <a:noFill/>
          </a:ln>
        </p:spPr>
        <p:txBody>
          <a:bodyPr wrap="none" lIns="0" tIns="0" rIns="0" bIns="0" anchor="t">
            <a:noAutofit/>
          </a:bodyPr>
          <a:lstStyle/>
          <a:p>
            <a:pPr algn="r" rtl="1">
              <a:lnSpc>
                <a:spcPts val="4759"/>
              </a:lnSpc>
              <a:buNone/>
              <a:defRPr sz="3525" b="1" lang="ar-SA">
                <a:solidFill>
                  <a:srgbClr val="172D51"/>
                </a:solidFill>
                <a:latin typeface="Cairo"/>
                <a:ea typeface="Cairo"/>
                <a:cs typeface="Cairo"/>
              </a:defRPr>
            </a:pPr>
            <a:r>
              <a:rPr sz="3525" b="1" lang="ar-SA">
                <a:solidFill>
                  <a:srgbClr val="172D51"/>
                </a:solidFill>
                <a:latin typeface="Cairo"/>
                <a:ea typeface="Cairo"/>
                <a:cs typeface="Cairo"/>
              </a:rPr>
              <a:t>عملاء خارج</a:t>
            </a:r>
          </a:p>
          <a:p>
            <a:pPr algn="r" rtl="1">
              <a:lnSpc>
                <a:spcPts val="4759"/>
              </a:lnSpc>
              <a:buNone/>
              <a:defRPr sz="3525" b="1" lang="ar-SA">
                <a:solidFill>
                  <a:srgbClr val="172D51"/>
                </a:solidFill>
                <a:latin typeface="Cairo"/>
                <a:ea typeface="Cairo"/>
                <a:cs typeface="Cairo"/>
              </a:defRPr>
            </a:pPr>
            <a:r>
              <a:rPr sz="3525" b="1" lang="ar-SA">
                <a:solidFill>
                  <a:srgbClr val="172D51"/>
                </a:solidFill>
                <a:latin typeface="Cairo"/>
                <a:ea typeface="Cairo"/>
                <a:cs typeface="Cairo"/>
              </a:rPr>
              <a:t>نطاقكم المعتاد</a:t>
            </a:r>
          </a:p>
        </p:txBody>
      </p:sp>
      <p:sp>
        <p:nvSpPr>
          <p:cNvPr id="2" name="ar-copy-6">
            <a:extLst>
              <a:ext uri="{FF2B5EF4-FFF2-40B4-BE49-F238E27FC236}">
                <ns2:creationId id="{62B4ACFC-6CCF-4704-9C3B-50428834E937}"/>
              </a:ext>
            </a:extLst>
          </p:cNvPr>
          <p:cNvSpPr>
            <a:spLocks noGrp="1"/>
          </p:cNvSpPr>
          <p:nvPr/>
        </p:nvSpPr>
        <p:spPr>
          <a:xfrm>
            <a:off x="6867525" y="2695575"/>
            <a:ext cx="4714875" cy="421005"/>
          </a:xfrm>
          <a:prstGeom prst="rect">
            <a:avLst/>
          </a:prstGeom>
          <a:noFill/>
          <a:ln w="0">
            <a:noFill/>
          </a:ln>
        </p:spPr>
        <p:txBody>
          <a:bodyPr wrap="none" lIns="0" tIns="0" rIns="0" bIns="0" anchor="t">
            <a:noAutofit/>
          </a:bodyPr>
          <a:lstStyle/>
          <a:p>
            <a:pPr algn="r" rtl="1">
              <a:lnSpc>
                <a:spcPts val="2632"/>
              </a:lnSpc>
              <a:buNone/>
              <a:defRPr sz="1950" b="1" lang="ar-SA">
                <a:solidFill>
                  <a:srgbClr val="1248C2"/>
                </a:solidFill>
                <a:latin typeface="Cairo"/>
                <a:ea typeface="Cairo"/>
                <a:cs typeface="Cairo"/>
              </a:defRPr>
            </a:pPr>
            <a:r>
              <a:rPr sz="1950" b="1" lang="ar-SA">
                <a:solidFill>
                  <a:srgbClr val="1248C2"/>
                </a:solidFill>
                <a:latin typeface="Cairo"/>
                <a:ea typeface="Cairo"/>
                <a:cs typeface="Cairo"/>
              </a:rPr>
              <a:t>طرق جديدة لاكتشاف متجركم</a:t>
            </a:r>
          </a:p>
        </p:txBody>
      </p:sp>
      <p:sp>
        <p:nvSpPr>
          <p:cNvPr id="3" name="ar-copy-7">
            <a:extLst>
              <a:ext uri="{FF2B5EF4-FFF2-40B4-BE49-F238E27FC236}">
                <ns2:creationId id="{6FF998C9-4F12-40A1-B207-C92D49D7A4B4}"/>
              </a:ext>
            </a:extLst>
          </p:cNvPr>
          <p:cNvSpPr>
            <a:spLocks noGrp="1"/>
          </p:cNvSpPr>
          <p:nvPr/>
        </p:nvSpPr>
        <p:spPr>
          <a:xfrm>
            <a:off x="6819900" y="3209925"/>
            <a:ext cx="4762500" cy="668179"/>
          </a:xfrm>
          <a:prstGeom prst="rect">
            <a:avLst/>
          </a:prstGeom>
          <a:noFill/>
          <a:ln w="0">
            <a:noFill/>
          </a:ln>
        </p:spPr>
        <p:txBody>
          <a:bodyPr wrap="none" lIns="0" tIns="0" rIns="0" bIns="0" anchor="t">
            <a:noAutofit/>
          </a:bodyPr>
          <a:lstStyle/>
          <a:p>
            <a:pPr algn="r" rtl="1">
              <a:lnSpc>
                <a:spcPts val="2329"/>
              </a:lnSpc>
              <a:buNone/>
              <a:defRPr sz="1725" b="0" lang="ar-SA">
                <a:solidFill>
                  <a:srgbClr val="5B6A80"/>
                </a:solidFill>
                <a:latin typeface="Cairo"/>
                <a:ea typeface="Cairo"/>
                <a:cs typeface="Cairo"/>
              </a:defRPr>
            </a:pPr>
            <a:r>
              <a:rPr sz="1725" b="0" lang="ar-SA">
                <a:solidFill>
                  <a:srgbClr val="5B6A80"/>
                </a:solidFill>
                <a:latin typeface="Cairo"/>
                <a:ea typeface="Cairo"/>
                <a:cs typeface="Cairo"/>
              </a:rPr>
              <a:t>الوصول إلى أصحاب الحيوانات الذين</a:t>
            </a:r>
          </a:p>
          <a:p>
            <a:pPr algn="r" rtl="1">
              <a:lnSpc>
                <a:spcPts val="2329"/>
              </a:lnSpc>
              <a:buNone/>
              <a:defRPr sz="1725" b="0" lang="ar-SA">
                <a:solidFill>
                  <a:srgbClr val="5B6A80"/>
                </a:solidFill>
                <a:latin typeface="Cairo"/>
                <a:ea typeface="Cairo"/>
                <a:cs typeface="Cairo"/>
              </a:defRPr>
            </a:pPr>
            <a:r>
              <a:rPr sz="1725" b="0" lang="ar-SA">
                <a:solidFill>
                  <a:srgbClr val="5B6A80"/>
                </a:solidFill>
                <a:latin typeface="Cairo"/>
                <a:ea typeface="Cairo"/>
                <a:cs typeface="Cairo"/>
              </a:rPr>
              <a:t>قد لا يمرون بمتجركم في يومهم المعتاد.</a:t>
            </a:r>
          </a:p>
        </p:txBody>
      </p:sp>
      <p:sp>
        <p:nvSpPr>
          <p:cNvPr id="4" name="ar-copy-8">
            <a:extLst>
              <a:ext uri="{FF2B5EF4-FFF2-40B4-BE49-F238E27FC236}">
                <ns2:creationId id="{EBBFEB3D-43FE-481A-8B01-877597F47C5F}"/>
              </a:ext>
            </a:extLst>
          </p:cNvPr>
          <p:cNvSpPr>
            <a:spLocks noGrp="1"/>
          </p:cNvSpPr>
          <p:nvPr/>
        </p:nvSpPr>
        <p:spPr>
          <a:xfrm>
            <a:off x="6819900" y="4400550"/>
            <a:ext cx="4762500" cy="404813"/>
          </a:xfrm>
          <a:prstGeom prst="rect">
            <a:avLst/>
          </a:prstGeom>
          <a:noFill/>
          <a:ln w="0">
            <a:noFill/>
          </a:ln>
        </p:spPr>
        <p:txBody>
          <a:bodyPr wrap="none" lIns="0" tIns="0" rIns="0" bIns="0" anchor="t">
            <a:noAutofit/>
          </a:bodyPr>
          <a:lstStyle/>
          <a:p>
            <a:pPr algn="r" rtl="1">
              <a:lnSpc>
                <a:spcPts val="2531"/>
              </a:lnSpc>
              <a:buNone/>
              <a:defRPr sz="1875" b="1" lang="ar-SA">
                <a:solidFill>
                  <a:srgbClr val="172D51"/>
                </a:solidFill>
                <a:latin typeface="Cairo"/>
                <a:ea typeface="Cairo"/>
                <a:cs typeface="Cairo"/>
              </a:defRPr>
            </a:pPr>
            <a:r>
              <a:rPr sz="1875" b="1" lang="ar-SA">
                <a:solidFill>
                  <a:srgbClr val="172D51"/>
                </a:solidFill>
                <a:latin typeface="Cairo"/>
                <a:ea typeface="Cairo"/>
                <a:cs typeface="Cairo"/>
              </a:rPr>
              <a:t>منتجات تصل إلى نطاق أوسع</a:t>
            </a:r>
          </a:p>
        </p:txBody>
      </p:sp>
      <p:sp>
        <p:nvSpPr>
          <p:cNvPr id="5" name="ar-copy-9">
            <a:extLst>
              <a:ext uri="{FF2B5EF4-FFF2-40B4-BE49-F238E27FC236}">
                <ns2:creationId id="{21FA22D6-BB75-43C3-BBA9-2E5917437E2B}"/>
              </a:ext>
            </a:extLst>
          </p:cNvPr>
          <p:cNvSpPr>
            <a:spLocks noGrp="1"/>
          </p:cNvSpPr>
          <p:nvPr/>
        </p:nvSpPr>
        <p:spPr>
          <a:xfrm>
            <a:off x="6915150" y="4905375"/>
            <a:ext cx="4667250" cy="668179"/>
          </a:xfrm>
          <a:prstGeom prst="rect">
            <a:avLst/>
          </a:prstGeom>
          <a:noFill/>
          <a:ln w="0">
            <a:noFill/>
          </a:ln>
        </p:spPr>
        <p:txBody>
          <a:bodyPr wrap="none" lIns="0" tIns="0" rIns="0" bIns="0" anchor="t">
            <a:noAutofit/>
          </a:bodyPr>
          <a:lstStyle/>
          <a:p>
            <a:pPr algn="r" rtl="1">
              <a:lnSpc>
                <a:spcPts val="2329"/>
              </a:lnSpc>
              <a:buNone/>
              <a:defRPr sz="1725" b="0" lang="ar-SA">
                <a:solidFill>
                  <a:srgbClr val="5B6A80"/>
                </a:solidFill>
                <a:latin typeface="Cairo"/>
                <a:ea typeface="Cairo"/>
                <a:cs typeface="Cairo"/>
              </a:defRPr>
            </a:pPr>
            <a:r>
              <a:rPr sz="1725" b="0" lang="ar-SA">
                <a:solidFill>
                  <a:srgbClr val="5B6A80"/>
                </a:solidFill>
                <a:latin typeface="Cairo"/>
                <a:ea typeface="Cairo"/>
                <a:cs typeface="Cairo"/>
              </a:rPr>
              <a:t>باركيفا تربط الطلب المحلي</a:t>
            </a:r>
          </a:p>
          <a:p>
            <a:pPr algn="r" rtl="1">
              <a:lnSpc>
                <a:spcPts val="2329"/>
              </a:lnSpc>
              <a:buNone/>
              <a:defRPr sz="1725" b="0" lang="ar-SA">
                <a:solidFill>
                  <a:srgbClr val="5B6A80"/>
                </a:solidFill>
                <a:latin typeface="Cairo"/>
                <a:ea typeface="Cairo"/>
                <a:cs typeface="Cairo"/>
              </a:defRPr>
            </a:pPr>
            <a:r>
              <a:rPr sz="1725" b="0" lang="ar-SA">
                <a:solidFill>
                  <a:srgbClr val="5B6A80"/>
                </a:solidFill>
                <a:latin typeface="Cairo"/>
                <a:ea typeface="Cairo"/>
                <a:cs typeface="Cairo"/>
              </a:rPr>
              <a:t>بالمخزون المتاح لديكم.</a:t>
            </a:r>
          </a:p>
        </p:txBody>
      </p:sp>
      <p:pic>
        <p:nvPicPr>
          <p:cNvPr id="14" name=""/>
          <p:cNvPicPr>
            <a:picLocks noChangeAspect="1"/>
          </p:cNvPicPr>
          <p:nvPr/>
        </p:nvPicPr>
        <p:blipFill>
          <a:blip ns3:embed="R90c73da3b3404dd3"/>
          <a:stretch/>
        </p:blipFill>
        <p:spPr>
          <a:xfrm>
            <a:off x="571500" y="1133682"/>
            <a:ext cx="6048375" cy="4733511"/>
          </a:xfrm>
          <a:prstGeom prst="rect">
            <a:avLst/>
          </a:prstGeom>
        </p:spPr>
      </p:pic>
      <p:sp>
        <p:nvSpPr>
          <p:cNvPr id="7" name="ar-copy-10">
            <a:extLst>
              <a:ext uri="{FF2B5EF4-FFF2-40B4-BE49-F238E27FC236}">
                <ns2:creationId id="{902C9DBA-906C-4E61-9197-35367C8E9F12}"/>
              </a:ext>
            </a:extLst>
          </p:cNvPr>
          <p:cNvSpPr>
            <a:spLocks noGrp="1"/>
          </p:cNvSpPr>
          <p:nvPr/>
        </p:nvSpPr>
        <p:spPr>
          <a:xfrm>
            <a:off x="762000" y="6000750"/>
            <a:ext cx="5715000" cy="226695"/>
          </a:xfrm>
          <a:prstGeom prst="rect">
            <a:avLst/>
          </a:prstGeom>
          <a:noFill/>
          <a:ln w="0">
            <a:noFill/>
          </a:ln>
        </p:spPr>
        <p:txBody>
          <a:bodyPr wrap="none" lIns="0" tIns="0" rIns="0" bIns="0" anchor="t">
            <a:noAutofit/>
          </a:bodyPr>
          <a:lstStyle/>
          <a:p>
            <a:pPr algn="ctr" rtl="1">
              <a:lnSpc>
                <a:spcPts val="1418"/>
              </a:lnSpc>
              <a:buNone/>
              <a:defRPr sz="1050" b="0" lang="ar-SA">
                <a:solidFill>
                  <a:srgbClr val="5B6A80"/>
                </a:solidFill>
                <a:latin typeface="Cairo"/>
                <a:ea typeface="Cairo"/>
                <a:cs typeface="Cairo"/>
              </a:defRPr>
            </a:pPr>
            <a:r>
              <a:rPr sz="1050" b="0" lang="ar-SA">
                <a:solidFill>
                  <a:srgbClr val="5B6A80"/>
                </a:solidFill>
                <a:latin typeface="Cairo"/>
                <a:ea typeface="Cairo"/>
                <a:cs typeface="Cairo"/>
              </a:rPr>
              <a:t>تصوّر توضيحي للمنتج</a:t>
            </a:r>
          </a:p>
        </p:txBody>
      </p:sp>
      <p:sp>
        <p:nvSpPr>
          <p:cNvPr id="8" name="ar-copy-11">
            <a:extLst>
              <a:ext uri="{FF2B5EF4-FFF2-40B4-BE49-F238E27FC236}">
                <ns2:creationId id="{A6D8247B-9EAF-4100-BF57-7D950B8A8C54}"/>
              </a:ext>
            </a:extLst>
          </p:cNvPr>
          <p:cNvSpPr>
            <a:spLocks noGrp="1"/>
          </p:cNvSpPr>
          <p:nvPr/>
        </p:nvSpPr>
        <p:spPr>
          <a:xfrm>
            <a:off x="609600" y="6419850"/>
            <a:ext cx="342900" cy="226695"/>
          </a:xfrm>
          <a:prstGeom prst="rect">
            <a:avLst/>
          </a:prstGeom>
          <a:noFill/>
          <a:ln w="0">
            <a:noFill/>
          </a:ln>
        </p:spPr>
        <p:txBody>
          <a:bodyPr wrap="none" lIns="0" tIns="0" rIns="0" bIns="0" anchor="t">
            <a:noAutofit/>
          </a:bodyPr>
          <a:lstStyle/>
          <a:p>
            <a:pPr algn="r" rtl="0">
              <a:lnSpc>
                <a:spcPts val="1418"/>
              </a:lnSpc>
              <a:buNone/>
              <a:defRPr sz="1050" b="0" lang="en-US">
                <a:solidFill>
                  <a:srgbClr val="5B6A80"/>
                </a:solidFill>
                <a:latin typeface="Poppins"/>
                <a:ea typeface="Poppins"/>
                <a:cs typeface="Poppins"/>
              </a:defRPr>
            </a:pPr>
            <a:r>
              <a:rPr sz="1050" b="0" lang="en-US">
                <a:solidFill>
                  <a:srgbClr val="5B6A80"/>
                </a:solidFill>
                <a:latin typeface="Poppins"/>
                <a:ea typeface="Poppins"/>
                <a:cs typeface="Poppins"/>
              </a:rPr>
              <a:t>02</a:t>
            </a:r>
          </a:p>
        </p:txBody>
      </p:sp>
    </p:spTree>
    <p:extLst>
      <p:ext uri="{BB962C8B-B14F-4D97-AF65-F5344CB8AC3E}">
        <ns4:creationId val="2146430713"/>
      </p:ext>
    </p:extLst>
  </p:cSld>
</p:sld>
</file>

<file path=ppt/slides/slide3.xml><?xml version="1.0" encoding="utf-8"?>
<p:sld xmlns:a="http://schemas.openxmlformats.org/drawingml/2006/main" xmlns:ns2="http://schemas.microsoft.com/office/drawing/2014/main" xmlns:ns3="http://schemas.microsoft.com/office/powerpoint/2010/main" xmlns:p="http://schemas.openxmlformats.org/presentationml/2006/main">
  <p:cSld>
    <p:bg>
      <p:bgPr>
        <a:solidFill>
          <a:srgbClr val="1248C2"/>
        </a:solidFill>
      </p:bgPr>
    </p:bg>
    <p:spTree>
      <p:nvGrpSpPr>
        <p:cNvPr id="1" name=""/>
        <p:cNvGrpSpPr/>
        <p:nvPr/>
      </p:nvGrpSpPr>
      <p:grpSpPr>
        <a:xfrm/>
      </p:grpSpPr>
      <p:sp>
        <p:nvSpPr>
          <p:cNvPr id="9" name="ar-copy-12">
            <a:extLst>
              <a:ext uri="{FF2B5EF4-FFF2-40B4-BE49-F238E27FC236}">
                <ns2:creationId id="{4A8E8364-B66F-4F9B-8482-40C18D227FE0}"/>
              </a:ext>
            </a:extLst>
          </p:cNvPr>
          <p:cNvSpPr>
            <a:spLocks noGrp="1"/>
          </p:cNvSpPr>
          <p:nvPr/>
        </p:nvSpPr>
        <p:spPr>
          <a:xfrm>
            <a:off x="819150" y="600075"/>
            <a:ext cx="10763250" cy="1568768"/>
          </a:xfrm>
          <a:prstGeom prst="rect">
            <a:avLst/>
          </a:prstGeom>
          <a:noFill/>
          <a:ln w="0">
            <a:noFill/>
          </a:ln>
        </p:spPr>
        <p:txBody>
          <a:bodyPr wrap="none" lIns="0" tIns="0" rIns="0" bIns="0" anchor="t">
            <a:noAutofit/>
          </a:bodyPr>
          <a:lstStyle/>
          <a:p>
            <a:pPr algn="r" rtl="1">
              <a:lnSpc>
                <a:spcPts val="5468"/>
              </a:lnSpc>
              <a:buNone/>
              <a:defRPr sz="4050" b="1" lang="ar-SA">
                <a:solidFill>
                  <a:srgbClr val="FFFFFF"/>
                </a:solidFill>
                <a:latin typeface="Cairo"/>
                <a:ea typeface="Cairo"/>
                <a:cs typeface="Cairo"/>
              </a:defRPr>
            </a:pPr>
            <a:r>
              <a:rPr sz="4050" b="1" lang="ar-SA">
                <a:solidFill>
                  <a:srgbClr val="FFFFFF"/>
                </a:solidFill>
                <a:latin typeface="Cairo"/>
                <a:ea typeface="Cairo"/>
                <a:cs typeface="Cairo"/>
              </a:rPr>
              <a:t>طلبات أكثر</a:t>
            </a:r>
          </a:p>
          <a:p>
            <a:pPr algn="r" rtl="1">
              <a:lnSpc>
                <a:spcPts val="5468"/>
              </a:lnSpc>
              <a:buNone/>
              <a:defRPr sz="4050" b="1" lang="ar-SA">
                <a:solidFill>
                  <a:srgbClr val="FFFFFF"/>
                </a:solidFill>
                <a:latin typeface="Cairo"/>
                <a:ea typeface="Cairo"/>
                <a:cs typeface="Cairo"/>
              </a:defRPr>
            </a:pPr>
            <a:r>
              <a:rPr sz="4050" b="1" lang="ar-SA">
                <a:solidFill>
                  <a:srgbClr val="FFFFFF"/>
                </a:solidFill>
                <a:latin typeface="Cairo"/>
                <a:ea typeface="Cairo"/>
                <a:cs typeface="Cairo"/>
              </a:rPr>
              <a:t>من متجركم الحالي</a:t>
            </a:r>
          </a:p>
        </p:txBody>
      </p:sp>
      <p:sp>
        <p:nvSpPr>
          <p:cNvPr id="2" name="ar-copy-13">
            <a:extLst>
              <a:ext uri="{FF2B5EF4-FFF2-40B4-BE49-F238E27FC236}">
                <ns2:creationId id="{69AA9414-1E31-40A3-853C-0800646715E3}"/>
              </a:ext>
            </a:extLst>
          </p:cNvPr>
          <p:cNvSpPr>
            <a:spLocks noGrp="1"/>
          </p:cNvSpPr>
          <p:nvPr/>
        </p:nvSpPr>
        <p:spPr>
          <a:xfrm>
            <a:off x="6724650" y="2667000"/>
            <a:ext cx="4857750" cy="485775"/>
          </a:xfrm>
          <a:prstGeom prst="rect">
            <a:avLst/>
          </a:prstGeom>
          <a:noFill/>
          <a:ln w="0">
            <a:noFill/>
          </a:ln>
        </p:spPr>
        <p:txBody>
          <a:bodyPr wrap="none" lIns="0" tIns="0" rIns="0" bIns="0" anchor="t">
            <a:noAutofit/>
          </a:bodyPr>
          <a:lstStyle/>
          <a:p>
            <a:pPr algn="r" rtl="1">
              <a:lnSpc>
                <a:spcPts val="3038"/>
              </a:lnSpc>
              <a:buNone/>
              <a:defRPr sz="2250" b="1" lang="ar-SA">
                <a:solidFill>
                  <a:srgbClr val="FFFFFF"/>
                </a:solidFill>
                <a:latin typeface="Cairo"/>
                <a:ea typeface="Cairo"/>
                <a:cs typeface="Cairo"/>
              </a:defRPr>
            </a:pPr>
            <a:r>
              <a:rPr sz="2250" b="1" lang="ar-SA">
                <a:solidFill>
                  <a:srgbClr val="FFFFFF"/>
                </a:solidFill>
                <a:latin typeface="Cairo"/>
                <a:ea typeface="Cairo"/>
                <a:cs typeface="Cairo"/>
              </a:rPr>
              <a:t>ما يقدمه متجركم</a:t>
            </a:r>
          </a:p>
        </p:txBody>
      </p:sp>
      <p:sp>
        <p:nvSpPr>
          <p:cNvPr id="3" name="ar-copy-14">
            <a:extLst>
              <a:ext uri="{FF2B5EF4-FFF2-40B4-BE49-F238E27FC236}">
                <ns2:creationId id="{C27BD0DD-FDF4-41B4-B007-2533292EBD27}"/>
              </a:ext>
            </a:extLst>
          </p:cNvPr>
          <p:cNvSpPr>
            <a:spLocks noGrp="1"/>
          </p:cNvSpPr>
          <p:nvPr/>
        </p:nvSpPr>
        <p:spPr>
          <a:xfrm>
            <a:off x="6438900" y="3324225"/>
            <a:ext cx="5143500" cy="1005840"/>
          </a:xfrm>
          <a:prstGeom prst="rect">
            <a:avLst/>
          </a:prstGeom>
          <a:noFill/>
          <a:ln w="0">
            <a:noFill/>
          </a:ln>
        </p:spPr>
        <p:txBody>
          <a:bodyPr wrap="none" lIns="0" tIns="0" rIns="0" bIns="0" anchor="t">
            <a:noAutofit/>
          </a:bodyPr>
          <a:lstStyle/>
          <a:p>
            <a:pPr algn="r" rtl="1">
              <a:lnSpc>
                <a:spcPts val="2430"/>
              </a:lnSpc>
              <a:buNone/>
              <a:defRPr sz="1800" b="0" lang="ar-SA">
                <a:solidFill>
                  <a:srgbClr val="DFE8FC"/>
                </a:solidFill>
                <a:latin typeface="Cairo"/>
                <a:ea typeface="Cairo"/>
                <a:cs typeface="Cairo"/>
              </a:defRPr>
            </a:pPr>
            <a:r>
              <a:rPr sz="1800" b="0" lang="ar-SA">
                <a:solidFill>
                  <a:srgbClr val="DFE8FC"/>
                </a:solidFill>
                <a:latin typeface="Cairo"/>
                <a:ea typeface="Cairo"/>
                <a:cs typeface="Cairo"/>
              </a:rPr>
              <a:t>مخزون متاح وخبرة بالمنتجات</a:t>
            </a:r>
          </a:p>
          <a:p>
            <a:pPr algn="r" rtl="1">
              <a:lnSpc>
                <a:spcPts val="2430"/>
              </a:lnSpc>
              <a:buNone/>
              <a:defRPr sz="1800" b="0" lang="ar-SA">
                <a:solidFill>
                  <a:srgbClr val="DFE8FC"/>
                </a:solidFill>
                <a:latin typeface="Cairo"/>
                <a:ea typeface="Cairo"/>
                <a:cs typeface="Cairo"/>
              </a:defRPr>
            </a:pPr>
            <a:r>
              <a:rPr sz="1800" b="0" lang="ar-SA">
                <a:solidFill>
                  <a:srgbClr val="DFE8FC"/>
                </a:solidFill>
                <a:latin typeface="Cairo"/>
                <a:ea typeface="Cairo"/>
                <a:cs typeface="Cairo"/>
              </a:rPr>
              <a:t>فريق يجمع الطلبات ويجهزها</a:t>
            </a:r>
          </a:p>
          <a:p>
            <a:pPr algn="r" rtl="1">
              <a:lnSpc>
                <a:spcPts val="2430"/>
              </a:lnSpc>
              <a:buNone/>
              <a:defRPr sz="1800" b="0" lang="ar-SA">
                <a:solidFill>
                  <a:srgbClr val="DFE8FC"/>
                </a:solidFill>
                <a:latin typeface="Cairo"/>
                <a:ea typeface="Cairo"/>
                <a:cs typeface="Cairo"/>
              </a:defRPr>
            </a:pPr>
            <a:r>
              <a:rPr sz="1800" b="0" lang="ar-SA">
                <a:solidFill>
                  <a:srgbClr val="DFE8FC"/>
                </a:solidFill>
                <a:latin typeface="Cairo"/>
                <a:ea typeface="Cairo"/>
                <a:cs typeface="Cairo"/>
              </a:rPr>
              <a:t>أسعار متفق عليها تراعي هامشكم</a:t>
            </a:r>
          </a:p>
        </p:txBody>
      </p:sp>
      <p:sp>
        <p:nvSpPr>
          <p:cNvPr id="4" name="ar-copy-15">
            <a:extLst>
              <a:ext uri="{FF2B5EF4-FFF2-40B4-BE49-F238E27FC236}">
                <ns2:creationId id="{6468A818-F6FE-4CAE-A51D-8ECA4737AA1D}"/>
              </a:ext>
            </a:extLst>
          </p:cNvPr>
          <p:cNvSpPr>
            <a:spLocks noGrp="1"/>
          </p:cNvSpPr>
          <p:nvPr/>
        </p:nvSpPr>
        <p:spPr>
          <a:xfrm>
            <a:off x="628650" y="2667000"/>
            <a:ext cx="4953000" cy="485775"/>
          </a:xfrm>
          <a:prstGeom prst="rect">
            <a:avLst/>
          </a:prstGeom>
          <a:noFill/>
          <a:ln w="0">
            <a:noFill/>
          </a:ln>
        </p:spPr>
        <p:txBody>
          <a:bodyPr wrap="none" lIns="0" tIns="0" rIns="0" bIns="0" anchor="t">
            <a:noAutofit/>
          </a:bodyPr>
          <a:lstStyle/>
          <a:p>
            <a:pPr algn="r" rtl="1">
              <a:lnSpc>
                <a:spcPts val="3038"/>
              </a:lnSpc>
              <a:buNone/>
              <a:defRPr sz="2250" b="1" lang="ar-SA">
                <a:solidFill>
                  <a:srgbClr val="FFFFFF"/>
                </a:solidFill>
                <a:latin typeface="Cairo"/>
                <a:ea typeface="Cairo"/>
                <a:cs typeface="Cairo"/>
              </a:defRPr>
            </a:pPr>
            <a:r>
              <a:rPr sz="2250" b="1" lang="ar-SA">
                <a:solidFill>
                  <a:srgbClr val="FFFFFF"/>
                </a:solidFill>
                <a:latin typeface="Cairo"/>
                <a:ea typeface="Cairo"/>
                <a:cs typeface="Cairo"/>
              </a:rPr>
              <a:t>ما تقدمه باركيفا</a:t>
            </a:r>
          </a:p>
        </p:txBody>
      </p:sp>
      <p:sp>
        <p:nvSpPr>
          <p:cNvPr id="5" name="ar-copy-16">
            <a:extLst>
              <a:ext uri="{FF2B5EF4-FFF2-40B4-BE49-F238E27FC236}">
                <ns2:creationId id="{01E35480-A1F8-4402-84BF-21A08DD8EDDE}"/>
              </a:ext>
            </a:extLst>
          </p:cNvPr>
          <p:cNvSpPr>
            <a:spLocks noGrp="1"/>
          </p:cNvSpPr>
          <p:nvPr/>
        </p:nvSpPr>
        <p:spPr>
          <a:xfrm>
            <a:off x="609600" y="3324225"/>
            <a:ext cx="4972050" cy="1005840"/>
          </a:xfrm>
          <a:prstGeom prst="rect">
            <a:avLst/>
          </a:prstGeom>
          <a:noFill/>
          <a:ln w="0">
            <a:noFill/>
          </a:ln>
        </p:spPr>
        <p:txBody>
          <a:bodyPr wrap="none" lIns="0" tIns="0" rIns="0" bIns="0" anchor="t">
            <a:noAutofit/>
          </a:bodyPr>
          <a:lstStyle/>
          <a:p>
            <a:pPr algn="r" rtl="1">
              <a:lnSpc>
                <a:spcPts val="2430"/>
              </a:lnSpc>
              <a:buNone/>
              <a:defRPr sz="1800" b="0" lang="ar-SA">
                <a:solidFill>
                  <a:srgbClr val="DFE8FC"/>
                </a:solidFill>
                <a:latin typeface="Cairo"/>
                <a:ea typeface="Cairo"/>
                <a:cs typeface="Cairo"/>
              </a:defRPr>
            </a:pPr>
            <a:r>
              <a:rPr sz="1800" b="0" lang="ar-SA">
                <a:solidFill>
                  <a:srgbClr val="DFE8FC"/>
                </a:solidFill>
                <a:latin typeface="Cairo"/>
                <a:ea typeface="Cairo"/>
                <a:cs typeface="Cairo"/>
              </a:rPr>
              <a:t>اكتشاف المتجر واستقبال الطلبات</a:t>
            </a:r>
          </a:p>
          <a:p>
            <a:pPr algn="r" rtl="1">
              <a:lnSpc>
                <a:spcPts val="2430"/>
              </a:lnSpc>
              <a:buNone/>
              <a:defRPr sz="1800" b="0" lang="ar-SA">
                <a:solidFill>
                  <a:srgbClr val="DFE8FC"/>
                </a:solidFill>
                <a:latin typeface="Cairo"/>
                <a:ea typeface="Cairo"/>
                <a:cs typeface="Cairo"/>
              </a:defRPr>
            </a:pPr>
            <a:r>
              <a:rPr sz="1800" b="0" lang="ar-SA">
                <a:solidFill>
                  <a:srgbClr val="DFE8FC"/>
                </a:solidFill>
                <a:latin typeface="Cairo"/>
                <a:ea typeface="Cairo"/>
                <a:cs typeface="Cairo"/>
              </a:rPr>
              <a:t>تطبيق الشريك وتشغيل التوصيل</a:t>
            </a:r>
          </a:p>
          <a:p>
            <a:pPr algn="r" rtl="1">
              <a:lnSpc>
                <a:spcPts val="2430"/>
              </a:lnSpc>
              <a:buNone/>
              <a:defRPr sz="1800" b="0" lang="ar-SA">
                <a:solidFill>
                  <a:srgbClr val="DFE8FC"/>
                </a:solidFill>
                <a:latin typeface="Cairo"/>
                <a:ea typeface="Cairo"/>
                <a:cs typeface="Cairo"/>
              </a:defRPr>
            </a:pPr>
            <a:r>
              <a:rPr sz="1800" b="0" lang="ar-SA">
                <a:solidFill>
                  <a:srgbClr val="DFE8FC"/>
                </a:solidFill>
                <a:latin typeface="Cairo"/>
                <a:ea typeface="Cairo"/>
                <a:cs typeface="Cairo"/>
              </a:rPr>
              <a:t>الترويج داخل مجتمع محبي الحيوانات</a:t>
            </a:r>
          </a:p>
        </p:txBody>
      </p:sp>
      <p:sp>
        <p:nvSpPr>
          <p:cNvPr id="6" name="ar-copy-17">
            <a:extLst>
              <a:ext uri="{FF2B5EF4-FFF2-40B4-BE49-F238E27FC236}">
                <ns2:creationId id="{CB1A8A4E-C64E-4C63-889E-AB1E0BBEB385}"/>
              </a:ext>
            </a:extLst>
          </p:cNvPr>
          <p:cNvSpPr>
            <a:spLocks noGrp="1"/>
          </p:cNvSpPr>
          <p:nvPr/>
        </p:nvSpPr>
        <p:spPr>
          <a:xfrm>
            <a:off x="1009650" y="5572125"/>
            <a:ext cx="10572750" cy="437198"/>
          </a:xfrm>
          <a:prstGeom prst="rect">
            <a:avLst/>
          </a:prstGeom>
          <a:noFill/>
          <a:ln w="0">
            <a:noFill/>
          </a:ln>
        </p:spPr>
        <p:txBody>
          <a:bodyPr wrap="none" lIns="0" tIns="0" rIns="0" bIns="0" anchor="t">
            <a:noAutofit/>
          </a:bodyPr>
          <a:lstStyle/>
          <a:p>
            <a:pPr algn="r" rtl="1">
              <a:lnSpc>
                <a:spcPts val="2734"/>
              </a:lnSpc>
              <a:buNone/>
              <a:defRPr sz="2025" b="1" lang="ar-SA">
                <a:solidFill>
                  <a:srgbClr val="FFFFFF"/>
                </a:solidFill>
                <a:latin typeface="Cairo"/>
                <a:ea typeface="Cairo"/>
                <a:cs typeface="Cairo"/>
              </a:defRPr>
            </a:pPr>
            <a:r>
              <a:rPr sz="2025" b="1" lang="ar-SA">
                <a:solidFill>
                  <a:srgbClr val="FFFFFF"/>
                </a:solidFill>
                <a:latin typeface="Cairo"/>
                <a:ea typeface="Cairo"/>
                <a:cs typeface="Cairo"/>
              </a:rPr>
              <a:t>الهدف: أعمال إضافية مجدية للطرفين.</a:t>
            </a:r>
          </a:p>
        </p:txBody>
      </p:sp>
      <p:sp>
        <p:nvSpPr>
          <p:cNvPr id="7" name="ar-copy-18">
            <a:extLst>
              <a:ext uri="{FF2B5EF4-FFF2-40B4-BE49-F238E27FC236}">
                <ns2:creationId id="{8B7245AE-FCD3-49E5-BD65-FD31FDF5D868}"/>
              </a:ext>
            </a:extLst>
          </p:cNvPr>
          <p:cNvSpPr>
            <a:spLocks noGrp="1"/>
          </p:cNvSpPr>
          <p:nvPr/>
        </p:nvSpPr>
        <p:spPr>
          <a:xfrm>
            <a:off x="1009650" y="6057900"/>
            <a:ext cx="10572750" cy="307658"/>
          </a:xfrm>
          <a:prstGeom prst="rect">
            <a:avLst/>
          </a:prstGeom>
          <a:noFill/>
          <a:ln w="0">
            <a:noFill/>
          </a:ln>
        </p:spPr>
        <p:txBody>
          <a:bodyPr wrap="none" lIns="0" tIns="0" rIns="0" bIns="0" anchor="t">
            <a:noAutofit/>
          </a:bodyPr>
          <a:lstStyle/>
          <a:p>
            <a:pPr algn="r" rtl="1">
              <a:lnSpc>
                <a:spcPts val="1924"/>
              </a:lnSpc>
              <a:buNone/>
              <a:defRPr sz="1425" b="0" lang="ar-SA">
                <a:solidFill>
                  <a:srgbClr val="DFE8FC"/>
                </a:solidFill>
                <a:latin typeface="Cairo"/>
                <a:ea typeface="Cairo"/>
                <a:cs typeface="Cairo"/>
              </a:defRPr>
            </a:pPr>
            <a:r>
              <a:rPr sz="1425" b="0" lang="ar-SA">
                <a:solidFill>
                  <a:srgbClr val="DFE8FC"/>
                </a:solidFill>
                <a:latin typeface="Cairo"/>
                <a:ea typeface="Cairo"/>
                <a:cs typeface="Cairo"/>
              </a:rPr>
              <a:t>لا تحتاجون إلى فرع إضافي أو فريق توصيل لتنفيذ هذه الطلبات.</a:t>
            </a:r>
          </a:p>
        </p:txBody>
      </p:sp>
      <p:sp>
        <p:nvSpPr>
          <p:cNvPr id="8" name="ar-copy-19">
            <a:extLst>
              <a:ext uri="{FF2B5EF4-FFF2-40B4-BE49-F238E27FC236}">
                <ns2:creationId id="{E0587F77-78CA-4A4D-926F-B89322637820}"/>
              </a:ext>
            </a:extLst>
          </p:cNvPr>
          <p:cNvSpPr>
            <a:spLocks noGrp="1"/>
          </p:cNvSpPr>
          <p:nvPr/>
        </p:nvSpPr>
        <p:spPr>
          <a:xfrm>
            <a:off x="609600" y="6419850"/>
            <a:ext cx="342900" cy="226695"/>
          </a:xfrm>
          <a:prstGeom prst="rect">
            <a:avLst/>
          </a:prstGeom>
          <a:noFill/>
          <a:ln w="0">
            <a:noFill/>
          </a:ln>
        </p:spPr>
        <p:txBody>
          <a:bodyPr wrap="none" lIns="0" tIns="0" rIns="0" bIns="0" anchor="t">
            <a:noAutofit/>
          </a:bodyPr>
          <a:lstStyle/>
          <a:p>
            <a:pPr algn="r" rtl="0">
              <a:lnSpc>
                <a:spcPts val="1418"/>
              </a:lnSpc>
              <a:buNone/>
              <a:defRPr sz="1050" b="0" lang="en-US">
                <a:solidFill>
                  <a:srgbClr val="D8E4FC"/>
                </a:solidFill>
                <a:latin typeface="Poppins"/>
                <a:ea typeface="Poppins"/>
                <a:cs typeface="Poppins"/>
              </a:defRPr>
            </a:pPr>
            <a:r>
              <a:rPr sz="1050" b="0" lang="en-US">
                <a:solidFill>
                  <a:srgbClr val="D8E4FC"/>
                </a:solidFill>
                <a:latin typeface="Poppins"/>
                <a:ea typeface="Poppins"/>
                <a:cs typeface="Poppins"/>
              </a:rPr>
              <a:t>03</a:t>
            </a:r>
          </a:p>
        </p:txBody>
      </p:sp>
    </p:spTree>
    <p:extLst>
      <p:ext uri="{BB962C8B-B14F-4D97-AF65-F5344CB8AC3E}">
        <ns3:creationId val="468565183"/>
      </p:ext>
    </p:extLst>
  </p:cSld>
</p:sld>
</file>

<file path=ppt/slides/slide4.xml><?xml version="1.0" encoding="utf-8"?>
<p:sld xmlns:a="http://schemas.openxmlformats.org/drawingml/2006/main" xmlns:ns2="http://schemas.microsoft.com/office/drawing/2014/main" xmlns:ns3="http://schemas.microsoft.com/office/powerpoint/2010/main" xmlns:p="http://schemas.openxmlformats.org/presentationml/2006/main">
  <p:cSld>
    <p:bg>
      <p:bgPr>
        <a:solidFill>
          <a:srgbClr val="FFFFFF"/>
        </a:solidFill>
      </p:bgPr>
    </p:bg>
    <p:spTree>
      <p:nvGrpSpPr>
        <p:cNvPr id="1" name=""/>
        <p:cNvGrpSpPr/>
        <p:nvPr/>
      </p:nvGrpSpPr>
      <p:grpSpPr>
        <a:xfrm/>
      </p:grpSpPr>
      <p:sp>
        <p:nvSpPr>
          <p:cNvPr id="21" name="ar-copy-20">
            <a:extLst>
              <a:ext uri="{FF2B5EF4-FFF2-40B4-BE49-F238E27FC236}">
                <ns2:creationId id="{CB335048-74A4-46EF-8C27-E608D23ED2DA}"/>
              </a:ext>
            </a:extLst>
          </p:cNvPr>
          <p:cNvSpPr>
            <a:spLocks noGrp="1"/>
          </p:cNvSpPr>
          <p:nvPr/>
        </p:nvSpPr>
        <p:spPr>
          <a:xfrm>
            <a:off x="1009650" y="561975"/>
            <a:ext cx="10572750" cy="842010"/>
          </a:xfrm>
          <a:prstGeom prst="rect">
            <a:avLst/>
          </a:prstGeom>
          <a:noFill/>
          <a:ln w="0">
            <a:noFill/>
          </a:ln>
        </p:spPr>
        <p:txBody>
          <a:bodyPr wrap="none" lIns="0" tIns="0" rIns="0" bIns="0" anchor="t">
            <a:noAutofit/>
          </a:bodyPr>
          <a:lstStyle/>
          <a:p>
            <a:pPr algn="r" rtl="1">
              <a:lnSpc>
                <a:spcPts val="5265"/>
              </a:lnSpc>
              <a:buNone/>
              <a:defRPr sz="3900" b="1" lang="ar-SA">
                <a:solidFill>
                  <a:srgbClr val="172D51"/>
                </a:solidFill>
                <a:latin typeface="Cairo"/>
                <a:ea typeface="Cairo"/>
                <a:cs typeface="Cairo"/>
              </a:defRPr>
            </a:pPr>
            <a:r>
              <a:rPr sz="3900" b="1" lang="ar-SA">
                <a:solidFill>
                  <a:srgbClr val="172D51"/>
                </a:solidFill>
                <a:latin typeface="Cairo"/>
                <a:ea typeface="Cairo"/>
                <a:cs typeface="Cairo"/>
              </a:rPr>
              <a:t>رحلة الطلب</a:t>
            </a:r>
          </a:p>
        </p:txBody>
      </p:sp>
      <p:sp>
        <p:nvSpPr>
          <p:cNvPr id="2" name="ar-copy-21">
            <a:extLst>
              <a:ext uri="{FF2B5EF4-FFF2-40B4-BE49-F238E27FC236}">
                <ns2:creationId id="{FEE2E69F-5246-40C6-9070-1E013FA8B05B}"/>
              </a:ext>
            </a:extLst>
          </p:cNvPr>
          <p:cNvSpPr>
            <a:spLocks noGrp="1"/>
          </p:cNvSpPr>
          <p:nvPr/>
        </p:nvSpPr>
        <p:spPr>
          <a:xfrm>
            <a:off x="8439150" y="1866900"/>
            <a:ext cx="3143250" cy="388620"/>
          </a:xfrm>
          <a:prstGeom prst="rect">
            <a:avLst/>
          </a:prstGeom>
          <a:noFill/>
          <a:ln w="0">
            <a:noFill/>
          </a:ln>
        </p:spPr>
        <p:txBody>
          <a:bodyPr wrap="none" lIns="0" tIns="0" rIns="0" bIns="0" anchor="t">
            <a:noAutofit/>
          </a:bodyPr>
          <a:lstStyle/>
          <a:p>
            <a:pPr algn="r"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01</a:t>
            </a:r>
          </a:p>
        </p:txBody>
      </p:sp>
      <p:sp>
        <p:nvSpPr>
          <p:cNvPr id="3" name="ar-copy-22">
            <a:extLst>
              <a:ext uri="{FF2B5EF4-FFF2-40B4-BE49-F238E27FC236}">
                <ns2:creationId id="{C19E654E-8EFF-405E-B075-2C7ED47D9BC7}"/>
              </a:ext>
            </a:extLst>
          </p:cNvPr>
          <p:cNvSpPr>
            <a:spLocks noGrp="1"/>
          </p:cNvSpPr>
          <p:nvPr/>
        </p:nvSpPr>
        <p:spPr>
          <a:xfrm>
            <a:off x="8153400" y="2324100"/>
            <a:ext cx="3429000" cy="437198"/>
          </a:xfrm>
          <a:prstGeom prst="rect">
            <a:avLst/>
          </a:prstGeom>
          <a:noFill/>
          <a:ln w="0">
            <a:noFill/>
          </a:ln>
        </p:spPr>
        <p:txBody>
          <a:bodyPr wrap="none" lIns="0" tIns="0" rIns="0" bIns="0" anchor="t">
            <a:noAutofit/>
          </a:bodyPr>
          <a:lstStyle/>
          <a:p>
            <a:pPr algn="r" rtl="1">
              <a:lnSpc>
                <a:spcPts val="2734"/>
              </a:lnSpc>
              <a:buNone/>
              <a:defRPr sz="2025" b="1" lang="ar-SA">
                <a:solidFill>
                  <a:srgbClr val="172D51"/>
                </a:solidFill>
                <a:latin typeface="Cairo"/>
                <a:ea typeface="Cairo"/>
                <a:cs typeface="Cairo"/>
              </a:defRPr>
            </a:pPr>
            <a:r>
              <a:rPr sz="2025" b="1" lang="ar-SA">
                <a:solidFill>
                  <a:srgbClr val="172D51"/>
                </a:solidFill>
                <a:latin typeface="Cairo"/>
                <a:ea typeface="Cairo"/>
                <a:cs typeface="Cairo"/>
              </a:rPr>
              <a:t>استلام الطلب والقرار</a:t>
            </a:r>
          </a:p>
        </p:txBody>
      </p:sp>
      <p:sp>
        <p:nvSpPr>
          <p:cNvPr id="4" name="ar-copy-23">
            <a:extLst>
              <a:ext uri="{FF2B5EF4-FFF2-40B4-BE49-F238E27FC236}">
                <ns2:creationId id="{9B40DA79-6275-4791-A8C0-3E53A6B7EBF8}"/>
              </a:ext>
            </a:extLst>
          </p:cNvPr>
          <p:cNvSpPr>
            <a:spLocks noGrp="1"/>
          </p:cNvSpPr>
          <p:nvPr/>
        </p:nvSpPr>
        <p:spPr>
          <a:xfrm>
            <a:off x="8153400" y="2847975"/>
            <a:ext cx="3429000" cy="639128"/>
          </a:xfrm>
          <a:prstGeom prst="rect">
            <a:avLst/>
          </a:prstGeom>
          <a:noFill/>
          <a:ln w="0">
            <a:noFill/>
          </a:ln>
        </p:spPr>
        <p:txBody>
          <a:bodyPr wrap="none" lIns="0" tIns="0" rIns="0" bIns="0" anchor="t">
            <a:noAutofit/>
          </a:bodyPr>
          <a:lstStyle/>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يصل الطلب إلى التطبيق.</a:t>
            </a:r>
          </a:p>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فريقكم يقبله أو يرفضه.</a:t>
            </a:r>
          </a:p>
        </p:txBody>
      </p:sp>
      <p:sp>
        <p:nvSpPr>
          <p:cNvPr id="5" name="ar-copy-24">
            <a:extLst>
              <a:ext uri="{FF2B5EF4-FFF2-40B4-BE49-F238E27FC236}">
                <ns2:creationId id="{6EB23B82-2756-47E5-AA0A-B69351A32D43}"/>
              </a:ext>
            </a:extLst>
          </p:cNvPr>
          <p:cNvSpPr>
            <a:spLocks noGrp="1"/>
          </p:cNvSpPr>
          <p:nvPr/>
        </p:nvSpPr>
        <p:spPr>
          <a:xfrm>
            <a:off x="4638675" y="1866900"/>
            <a:ext cx="3143250" cy="388620"/>
          </a:xfrm>
          <a:prstGeom prst="rect">
            <a:avLst/>
          </a:prstGeom>
          <a:noFill/>
          <a:ln w="0">
            <a:noFill/>
          </a:ln>
        </p:spPr>
        <p:txBody>
          <a:bodyPr wrap="none" lIns="0" tIns="0" rIns="0" bIns="0" anchor="t">
            <a:noAutofit/>
          </a:bodyPr>
          <a:lstStyle/>
          <a:p>
            <a:pPr algn="r"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02</a:t>
            </a:r>
          </a:p>
        </p:txBody>
      </p:sp>
      <p:sp>
        <p:nvSpPr>
          <p:cNvPr id="6" name="ar-copy-25">
            <a:extLst>
              <a:ext uri="{FF2B5EF4-FFF2-40B4-BE49-F238E27FC236}">
                <ns2:creationId id="{1300DE2B-6252-4428-A73C-EB56BA033A17}"/>
              </a:ext>
            </a:extLst>
          </p:cNvPr>
          <p:cNvSpPr>
            <a:spLocks noGrp="1"/>
          </p:cNvSpPr>
          <p:nvPr/>
        </p:nvSpPr>
        <p:spPr>
          <a:xfrm>
            <a:off x="4352925" y="2324100"/>
            <a:ext cx="3429000" cy="437198"/>
          </a:xfrm>
          <a:prstGeom prst="rect">
            <a:avLst/>
          </a:prstGeom>
          <a:noFill/>
          <a:ln w="0">
            <a:noFill/>
          </a:ln>
        </p:spPr>
        <p:txBody>
          <a:bodyPr wrap="none" lIns="0" tIns="0" rIns="0" bIns="0" anchor="t">
            <a:noAutofit/>
          </a:bodyPr>
          <a:lstStyle/>
          <a:p>
            <a:pPr algn="r" rtl="1">
              <a:lnSpc>
                <a:spcPts val="2734"/>
              </a:lnSpc>
              <a:buNone/>
              <a:defRPr sz="2025" b="1" lang="ar-SA">
                <a:solidFill>
                  <a:srgbClr val="172D51"/>
                </a:solidFill>
                <a:latin typeface="Cairo"/>
                <a:ea typeface="Cairo"/>
                <a:cs typeface="Cairo"/>
              </a:defRPr>
            </a:pPr>
            <a:r>
              <a:rPr sz="2025" b="1" lang="ar-SA">
                <a:solidFill>
                  <a:srgbClr val="172D51"/>
                </a:solidFill>
                <a:latin typeface="Cairo"/>
                <a:ea typeface="Cairo"/>
                <a:cs typeface="Cairo"/>
              </a:rPr>
              <a:t>جمع المنتجات</a:t>
            </a:r>
          </a:p>
        </p:txBody>
      </p:sp>
      <p:sp>
        <p:nvSpPr>
          <p:cNvPr id="7" name="ar-copy-26">
            <a:extLst>
              <a:ext uri="{FF2B5EF4-FFF2-40B4-BE49-F238E27FC236}">
                <ns2:creationId id="{61E3776A-4671-44A1-ACA2-91643C4FDE34}"/>
              </a:ext>
            </a:extLst>
          </p:cNvPr>
          <p:cNvSpPr>
            <a:spLocks noGrp="1"/>
          </p:cNvSpPr>
          <p:nvPr/>
        </p:nvSpPr>
        <p:spPr>
          <a:xfrm>
            <a:off x="4352925" y="2847975"/>
            <a:ext cx="3429000" cy="639128"/>
          </a:xfrm>
          <a:prstGeom prst="rect">
            <a:avLst/>
          </a:prstGeom>
          <a:noFill/>
          <a:ln w="0">
            <a:noFill/>
          </a:ln>
        </p:spPr>
        <p:txBody>
          <a:bodyPr wrap="none" lIns="0" tIns="0" rIns="0" bIns="0" anchor="t">
            <a:noAutofit/>
          </a:bodyPr>
          <a:lstStyle/>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تحققوا من الأصناف والكميات.</a:t>
            </a:r>
          </a:p>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جهزوا الطلب لموعد الاستلام.</a:t>
            </a:r>
          </a:p>
        </p:txBody>
      </p:sp>
      <p:sp>
        <p:nvSpPr>
          <p:cNvPr id="8" name="ar-copy-27">
            <a:extLst>
              <a:ext uri="{FF2B5EF4-FFF2-40B4-BE49-F238E27FC236}">
                <ns2:creationId id="{50284927-85EB-4408-9D01-530FFF2EF94A}"/>
              </a:ext>
            </a:extLst>
          </p:cNvPr>
          <p:cNvSpPr>
            <a:spLocks noGrp="1"/>
          </p:cNvSpPr>
          <p:nvPr/>
        </p:nvSpPr>
        <p:spPr>
          <a:xfrm>
            <a:off x="838200" y="1866900"/>
            <a:ext cx="3143250" cy="388620"/>
          </a:xfrm>
          <a:prstGeom prst="rect">
            <a:avLst/>
          </a:prstGeom>
          <a:noFill/>
          <a:ln w="0">
            <a:noFill/>
          </a:ln>
        </p:spPr>
        <p:txBody>
          <a:bodyPr wrap="none" lIns="0" tIns="0" rIns="0" bIns="0" anchor="t">
            <a:noAutofit/>
          </a:bodyPr>
          <a:lstStyle/>
          <a:p>
            <a:pPr algn="r"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03</a:t>
            </a:r>
          </a:p>
        </p:txBody>
      </p:sp>
      <p:sp>
        <p:nvSpPr>
          <p:cNvPr id="9" name="ar-copy-28">
            <a:extLst>
              <a:ext uri="{FF2B5EF4-FFF2-40B4-BE49-F238E27FC236}">
                <ns2:creationId id="{5C967163-A219-4E41-AA77-9D41485688F7}"/>
              </a:ext>
            </a:extLst>
          </p:cNvPr>
          <p:cNvSpPr>
            <a:spLocks noGrp="1"/>
          </p:cNvSpPr>
          <p:nvPr/>
        </p:nvSpPr>
        <p:spPr>
          <a:xfrm>
            <a:off x="552450" y="2324100"/>
            <a:ext cx="3429000" cy="437198"/>
          </a:xfrm>
          <a:prstGeom prst="rect">
            <a:avLst/>
          </a:prstGeom>
          <a:noFill/>
          <a:ln w="0">
            <a:noFill/>
          </a:ln>
        </p:spPr>
        <p:txBody>
          <a:bodyPr wrap="none" lIns="0" tIns="0" rIns="0" bIns="0" anchor="t">
            <a:noAutofit/>
          </a:bodyPr>
          <a:lstStyle/>
          <a:p>
            <a:pPr algn="r" rtl="1">
              <a:lnSpc>
                <a:spcPts val="2734"/>
              </a:lnSpc>
              <a:buNone/>
              <a:defRPr sz="2025" b="1" lang="ar-SA">
                <a:solidFill>
                  <a:srgbClr val="172D51"/>
                </a:solidFill>
                <a:latin typeface="Cairo"/>
                <a:ea typeface="Cairo"/>
                <a:cs typeface="Cairo"/>
              </a:defRPr>
            </a:pPr>
            <a:r>
              <a:rPr sz="2025" b="1" lang="ar-SA">
                <a:solidFill>
                  <a:srgbClr val="172D51"/>
                </a:solidFill>
                <a:latin typeface="Cairo"/>
                <a:ea typeface="Cairo"/>
                <a:cs typeface="Cairo"/>
              </a:rPr>
              <a:t>التعبئة والطباعة</a:t>
            </a:r>
          </a:p>
        </p:txBody>
      </p:sp>
      <p:sp>
        <p:nvSpPr>
          <p:cNvPr id="10" name="ar-copy-29">
            <a:extLst>
              <a:ext uri="{FF2B5EF4-FFF2-40B4-BE49-F238E27FC236}">
                <ns2:creationId id="{17D65983-91C5-45C7-B38C-7E7FCC81B90A}"/>
              </a:ext>
            </a:extLst>
          </p:cNvPr>
          <p:cNvSpPr>
            <a:spLocks noGrp="1"/>
          </p:cNvSpPr>
          <p:nvPr/>
        </p:nvSpPr>
        <p:spPr>
          <a:xfrm>
            <a:off x="552450" y="2847975"/>
            <a:ext cx="3429000" cy="639128"/>
          </a:xfrm>
          <a:prstGeom prst="rect">
            <a:avLst/>
          </a:prstGeom>
          <a:noFill/>
          <a:ln w="0">
            <a:noFill/>
          </a:ln>
        </p:spPr>
        <p:txBody>
          <a:bodyPr wrap="none" lIns="0" tIns="0" rIns="0" bIns="0" anchor="t">
            <a:noAutofit/>
          </a:bodyPr>
          <a:lstStyle/>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استخدموا أكياس باركيفا.</a:t>
            </a:r>
          </a:p>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أرفقوا مستند الطلب المطبوع.</a:t>
            </a:r>
          </a:p>
        </p:txBody>
      </p:sp>
      <p:sp>
        <p:nvSpPr>
          <p:cNvPr id="11" name="ar-copy-30">
            <a:extLst>
              <a:ext uri="{FF2B5EF4-FFF2-40B4-BE49-F238E27FC236}">
                <ns2:creationId id="{396F9BC4-0A64-4977-BD04-A927E110227C}"/>
              </a:ext>
            </a:extLst>
          </p:cNvPr>
          <p:cNvSpPr>
            <a:spLocks noGrp="1"/>
          </p:cNvSpPr>
          <p:nvPr/>
        </p:nvSpPr>
        <p:spPr>
          <a:xfrm>
            <a:off x="8439150" y="4010025"/>
            <a:ext cx="3143250" cy="388620"/>
          </a:xfrm>
          <a:prstGeom prst="rect">
            <a:avLst/>
          </a:prstGeom>
          <a:noFill/>
          <a:ln w="0">
            <a:noFill/>
          </a:ln>
        </p:spPr>
        <p:txBody>
          <a:bodyPr wrap="none" lIns="0" tIns="0" rIns="0" bIns="0" anchor="t">
            <a:noAutofit/>
          </a:bodyPr>
          <a:lstStyle/>
          <a:p>
            <a:pPr algn="r"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04</a:t>
            </a:r>
          </a:p>
        </p:txBody>
      </p:sp>
      <p:sp>
        <p:nvSpPr>
          <p:cNvPr id="12" name="ar-copy-31">
            <a:extLst>
              <a:ext uri="{FF2B5EF4-FFF2-40B4-BE49-F238E27FC236}">
                <ns2:creationId id="{70F41780-A0FD-4393-96CC-C46E9EB2B7D7}"/>
              </a:ext>
            </a:extLst>
          </p:cNvPr>
          <p:cNvSpPr>
            <a:spLocks noGrp="1"/>
          </p:cNvSpPr>
          <p:nvPr/>
        </p:nvSpPr>
        <p:spPr>
          <a:xfrm>
            <a:off x="8153400" y="4467225"/>
            <a:ext cx="3429000" cy="437198"/>
          </a:xfrm>
          <a:prstGeom prst="rect">
            <a:avLst/>
          </a:prstGeom>
          <a:noFill/>
          <a:ln w="0">
            <a:noFill/>
          </a:ln>
        </p:spPr>
        <p:txBody>
          <a:bodyPr wrap="none" lIns="0" tIns="0" rIns="0" bIns="0" anchor="t">
            <a:noAutofit/>
          </a:bodyPr>
          <a:lstStyle/>
          <a:p>
            <a:pPr algn="r" rtl="1">
              <a:lnSpc>
                <a:spcPts val="2734"/>
              </a:lnSpc>
              <a:buNone/>
              <a:defRPr sz="2025" b="1" lang="ar-SA">
                <a:solidFill>
                  <a:srgbClr val="172D51"/>
                </a:solidFill>
                <a:latin typeface="Cairo"/>
                <a:ea typeface="Cairo"/>
                <a:cs typeface="Cairo"/>
              </a:defRPr>
            </a:pPr>
            <a:r>
              <a:rPr sz="2025" b="1" lang="ar-SA">
                <a:solidFill>
                  <a:srgbClr val="172D51"/>
                </a:solidFill>
                <a:latin typeface="Cairo"/>
                <a:ea typeface="Cairo"/>
                <a:cs typeface="Cairo"/>
              </a:rPr>
              <a:t>الاستلام المجدول</a:t>
            </a:r>
          </a:p>
        </p:txBody>
      </p:sp>
      <p:sp>
        <p:nvSpPr>
          <p:cNvPr id="13" name="ar-copy-32">
            <a:extLst>
              <a:ext uri="{FF2B5EF4-FFF2-40B4-BE49-F238E27FC236}">
                <ns2:creationId id="{230AF799-9A22-41D2-A3C4-6679308B2BB4}"/>
              </a:ext>
            </a:extLst>
          </p:cNvPr>
          <p:cNvSpPr>
            <a:spLocks noGrp="1"/>
          </p:cNvSpPr>
          <p:nvPr/>
        </p:nvSpPr>
        <p:spPr>
          <a:xfrm>
            <a:off x="8153400" y="4991100"/>
            <a:ext cx="3429000" cy="639128"/>
          </a:xfrm>
          <a:prstGeom prst="rect">
            <a:avLst/>
          </a:prstGeom>
          <a:noFill/>
          <a:ln w="0">
            <a:noFill/>
          </a:ln>
        </p:spPr>
        <p:txBody>
          <a:bodyPr wrap="none" lIns="0" tIns="0" rIns="0" bIns="0" anchor="t">
            <a:noAutofit/>
          </a:bodyPr>
          <a:lstStyle/>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مندوبنا يستلم الطلبات الجاهزة</a:t>
            </a:r>
          </a:p>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ضمن الموعد المحدد.</a:t>
            </a:r>
          </a:p>
        </p:txBody>
      </p:sp>
      <p:sp>
        <p:nvSpPr>
          <p:cNvPr id="14" name="ar-copy-33">
            <a:extLst>
              <a:ext uri="{FF2B5EF4-FFF2-40B4-BE49-F238E27FC236}">
                <ns2:creationId id="{BBBF31F5-855B-4CD3-A388-20454FBB16C7}"/>
              </a:ext>
            </a:extLst>
          </p:cNvPr>
          <p:cNvSpPr>
            <a:spLocks noGrp="1"/>
          </p:cNvSpPr>
          <p:nvPr/>
        </p:nvSpPr>
        <p:spPr>
          <a:xfrm>
            <a:off x="4638675" y="4010025"/>
            <a:ext cx="3143250" cy="388620"/>
          </a:xfrm>
          <a:prstGeom prst="rect">
            <a:avLst/>
          </a:prstGeom>
          <a:noFill/>
          <a:ln w="0">
            <a:noFill/>
          </a:ln>
        </p:spPr>
        <p:txBody>
          <a:bodyPr wrap="none" lIns="0" tIns="0" rIns="0" bIns="0" anchor="t">
            <a:noAutofit/>
          </a:bodyPr>
          <a:lstStyle/>
          <a:p>
            <a:pPr algn="r"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05</a:t>
            </a:r>
          </a:p>
        </p:txBody>
      </p:sp>
      <p:sp>
        <p:nvSpPr>
          <p:cNvPr id="15" name="ar-copy-34">
            <a:extLst>
              <a:ext uri="{FF2B5EF4-FFF2-40B4-BE49-F238E27FC236}">
                <ns2:creationId id="{DD16E8CE-062A-411B-B8B3-BBB58267E4D9}"/>
              </a:ext>
            </a:extLst>
          </p:cNvPr>
          <p:cNvSpPr>
            <a:spLocks noGrp="1"/>
          </p:cNvSpPr>
          <p:nvPr/>
        </p:nvSpPr>
        <p:spPr>
          <a:xfrm>
            <a:off x="4352925" y="4467225"/>
            <a:ext cx="3429000" cy="437198"/>
          </a:xfrm>
          <a:prstGeom prst="rect">
            <a:avLst/>
          </a:prstGeom>
          <a:noFill/>
          <a:ln w="0">
            <a:noFill/>
          </a:ln>
        </p:spPr>
        <p:txBody>
          <a:bodyPr wrap="none" lIns="0" tIns="0" rIns="0" bIns="0" anchor="t">
            <a:noAutofit/>
          </a:bodyPr>
          <a:lstStyle/>
          <a:p>
            <a:pPr algn="r" rtl="1">
              <a:lnSpc>
                <a:spcPts val="2734"/>
              </a:lnSpc>
              <a:buNone/>
              <a:defRPr sz="2025" b="1" lang="ar-SA">
                <a:solidFill>
                  <a:srgbClr val="172D51"/>
                </a:solidFill>
                <a:latin typeface="Cairo"/>
                <a:ea typeface="Cairo"/>
                <a:cs typeface="Cairo"/>
              </a:defRPr>
            </a:pPr>
            <a:r>
              <a:rPr sz="2025" b="1" lang="ar-SA">
                <a:solidFill>
                  <a:srgbClr val="172D51"/>
                </a:solidFill>
                <a:latin typeface="Cairo"/>
                <a:ea typeface="Cairo"/>
                <a:cs typeface="Cairo"/>
              </a:rPr>
              <a:t>التوصيل إلى العميل</a:t>
            </a:r>
          </a:p>
        </p:txBody>
      </p:sp>
      <p:sp>
        <p:nvSpPr>
          <p:cNvPr id="16" name="ar-copy-35">
            <a:extLst>
              <a:ext uri="{FF2B5EF4-FFF2-40B4-BE49-F238E27FC236}">
                <ns2:creationId id="{2760031C-B514-4471-BCC3-3AE76A6BAD77}"/>
              </a:ext>
            </a:extLst>
          </p:cNvPr>
          <p:cNvSpPr>
            <a:spLocks noGrp="1"/>
          </p:cNvSpPr>
          <p:nvPr/>
        </p:nvSpPr>
        <p:spPr>
          <a:xfrm>
            <a:off x="4352925" y="4991100"/>
            <a:ext cx="3429000" cy="639128"/>
          </a:xfrm>
          <a:prstGeom prst="rect">
            <a:avLst/>
          </a:prstGeom>
          <a:noFill/>
          <a:ln w="0">
            <a:noFill/>
          </a:ln>
        </p:spPr>
        <p:txBody>
          <a:bodyPr wrap="none" lIns="0" tIns="0" rIns="0" bIns="0" anchor="t">
            <a:noAutofit/>
          </a:bodyPr>
          <a:lstStyle/>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باركيفا تتولى توصيل الطلب</a:t>
            </a:r>
          </a:p>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إلى العميل.</a:t>
            </a:r>
          </a:p>
        </p:txBody>
      </p:sp>
      <p:sp>
        <p:nvSpPr>
          <p:cNvPr id="17" name="ar-copy-36">
            <a:extLst>
              <a:ext uri="{FF2B5EF4-FFF2-40B4-BE49-F238E27FC236}">
                <ns2:creationId id="{E1FE68BB-F032-495A-B3BB-8DA1B61130DD}"/>
              </a:ext>
            </a:extLst>
          </p:cNvPr>
          <p:cNvSpPr>
            <a:spLocks noGrp="1"/>
          </p:cNvSpPr>
          <p:nvPr/>
        </p:nvSpPr>
        <p:spPr>
          <a:xfrm>
            <a:off x="838200" y="4010025"/>
            <a:ext cx="3143250" cy="388620"/>
          </a:xfrm>
          <a:prstGeom prst="rect">
            <a:avLst/>
          </a:prstGeom>
          <a:noFill/>
          <a:ln w="0">
            <a:noFill/>
          </a:ln>
        </p:spPr>
        <p:txBody>
          <a:bodyPr wrap="none" lIns="0" tIns="0" rIns="0" bIns="0" anchor="t">
            <a:noAutofit/>
          </a:bodyPr>
          <a:lstStyle/>
          <a:p>
            <a:pPr algn="r"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06</a:t>
            </a:r>
          </a:p>
        </p:txBody>
      </p:sp>
      <p:sp>
        <p:nvSpPr>
          <p:cNvPr id="18" name="ar-copy-37">
            <a:extLst>
              <a:ext uri="{FF2B5EF4-FFF2-40B4-BE49-F238E27FC236}">
                <ns2:creationId id="{DB5E3322-3CE7-44DC-9157-31C278D25121}"/>
              </a:ext>
            </a:extLst>
          </p:cNvPr>
          <p:cNvSpPr>
            <a:spLocks noGrp="1"/>
          </p:cNvSpPr>
          <p:nvPr/>
        </p:nvSpPr>
        <p:spPr>
          <a:xfrm>
            <a:off x="552450" y="4467225"/>
            <a:ext cx="3429000" cy="437198"/>
          </a:xfrm>
          <a:prstGeom prst="rect">
            <a:avLst/>
          </a:prstGeom>
          <a:noFill/>
          <a:ln w="0">
            <a:noFill/>
          </a:ln>
        </p:spPr>
        <p:txBody>
          <a:bodyPr wrap="none" lIns="0" tIns="0" rIns="0" bIns="0" anchor="t">
            <a:noAutofit/>
          </a:bodyPr>
          <a:lstStyle/>
          <a:p>
            <a:pPr algn="r" rtl="1">
              <a:lnSpc>
                <a:spcPts val="2734"/>
              </a:lnSpc>
              <a:buNone/>
              <a:defRPr sz="2025" b="1" lang="ar-SA">
                <a:solidFill>
                  <a:srgbClr val="172D51"/>
                </a:solidFill>
                <a:latin typeface="Cairo"/>
                <a:ea typeface="Cairo"/>
                <a:cs typeface="Cairo"/>
              </a:defRPr>
            </a:pPr>
            <a:r>
              <a:rPr sz="2025" b="1" lang="ar-SA">
                <a:solidFill>
                  <a:srgbClr val="172D51"/>
                </a:solidFill>
                <a:latin typeface="Cairo"/>
                <a:ea typeface="Cairo"/>
                <a:cs typeface="Cairo"/>
              </a:rPr>
              <a:t>التسوية والمتابعة</a:t>
            </a:r>
          </a:p>
        </p:txBody>
      </p:sp>
      <p:sp>
        <p:nvSpPr>
          <p:cNvPr id="19" name="ar-copy-38">
            <a:extLst>
              <a:ext uri="{FF2B5EF4-FFF2-40B4-BE49-F238E27FC236}">
                <ns2:creationId id="{E8171DAF-93ED-4A0F-A44F-7F4FCE08B577}"/>
              </a:ext>
            </a:extLst>
          </p:cNvPr>
          <p:cNvSpPr>
            <a:spLocks noGrp="1"/>
          </p:cNvSpPr>
          <p:nvPr/>
        </p:nvSpPr>
        <p:spPr>
          <a:xfrm>
            <a:off x="552450" y="4991100"/>
            <a:ext cx="3429000" cy="639128"/>
          </a:xfrm>
          <a:prstGeom prst="rect">
            <a:avLst/>
          </a:prstGeom>
          <a:noFill/>
          <a:ln w="0">
            <a:noFill/>
          </a:ln>
        </p:spPr>
        <p:txBody>
          <a:bodyPr wrap="none" lIns="0" tIns="0" rIns="0" bIns="0" anchor="t">
            <a:noAutofit/>
          </a:bodyPr>
          <a:lstStyle/>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استلموا المبلغ المتفق عليه.</a:t>
            </a:r>
          </a:p>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تابعوا الطلبات والأداء.</a:t>
            </a:r>
          </a:p>
        </p:txBody>
      </p:sp>
      <p:sp>
        <p:nvSpPr>
          <p:cNvPr id="20" name="ar-copy-39">
            <a:extLst>
              <a:ext uri="{FF2B5EF4-FFF2-40B4-BE49-F238E27FC236}">
                <ns2:creationId id="{BF2C800E-A8F8-4E73-B9F9-E8891D0DE933}"/>
              </a:ext>
            </a:extLst>
          </p:cNvPr>
          <p:cNvSpPr>
            <a:spLocks noGrp="1"/>
          </p:cNvSpPr>
          <p:nvPr/>
        </p:nvSpPr>
        <p:spPr>
          <a:xfrm>
            <a:off x="609600" y="6419850"/>
            <a:ext cx="342900" cy="226695"/>
          </a:xfrm>
          <a:prstGeom prst="rect">
            <a:avLst/>
          </a:prstGeom>
          <a:noFill/>
          <a:ln w="0">
            <a:noFill/>
          </a:ln>
        </p:spPr>
        <p:txBody>
          <a:bodyPr wrap="none" lIns="0" tIns="0" rIns="0" bIns="0" anchor="t">
            <a:noAutofit/>
          </a:bodyPr>
          <a:lstStyle/>
          <a:p>
            <a:pPr algn="r" rtl="0">
              <a:lnSpc>
                <a:spcPts val="1418"/>
              </a:lnSpc>
              <a:buNone/>
              <a:defRPr sz="1050" b="0" lang="en-US">
                <a:solidFill>
                  <a:srgbClr val="5B6A80"/>
                </a:solidFill>
                <a:latin typeface="Poppins"/>
                <a:ea typeface="Poppins"/>
                <a:cs typeface="Poppins"/>
              </a:defRPr>
            </a:pPr>
            <a:r>
              <a:rPr sz="1050" b="0" lang="en-US">
                <a:solidFill>
                  <a:srgbClr val="5B6A80"/>
                </a:solidFill>
                <a:latin typeface="Poppins"/>
                <a:ea typeface="Poppins"/>
                <a:cs typeface="Poppins"/>
              </a:rPr>
              <a:t>04</a:t>
            </a:r>
          </a:p>
        </p:txBody>
      </p:sp>
    </p:spTree>
    <p:extLst>
      <p:ext uri="{BB962C8B-B14F-4D97-AF65-F5344CB8AC3E}">
        <ns3:creationId val="412693479"/>
      </p:ext>
    </p:extLst>
  </p:cSld>
</p:sld>
</file>

<file path=ppt/slides/slide5.xml><?xml version="1.0" encoding="utf-8"?>
<p:sld xmlns:a="http://schemas.openxmlformats.org/drawingml/2006/main" xmlns:ns2="http://schemas.microsoft.com/office/drawing/2014/main" xmlns:ns3="http://schemas.openxmlformats.org/officeDocument/2006/relationships" xmlns:ns4="http://schemas.microsoft.com/office/powerpoint/2010/main" xmlns:p="http://schemas.openxmlformats.org/presentationml/2006/main">
  <p:cSld>
    <p:bg>
      <p:bgPr>
        <a:solidFill>
          <a:srgbClr val="EDF2FB"/>
        </a:solidFill>
      </p:bgPr>
    </p:bg>
    <p:spTree>
      <p:nvGrpSpPr>
        <p:cNvPr id="1" name=""/>
        <p:cNvGrpSpPr/>
        <p:nvPr/>
      </p:nvGrpSpPr>
      <p:grpSpPr>
        <a:xfrm/>
      </p:grpSpPr>
      <p:sp>
        <p:nvSpPr>
          <p:cNvPr id="9" name="ar-copy-40">
            <a:extLst>
              <a:ext uri="{FF2B5EF4-FFF2-40B4-BE49-F238E27FC236}">
                <ns2:creationId id="{5B2D5AB9-5788-46E8-82D9-B740EAA466FA}"/>
              </a:ext>
            </a:extLst>
          </p:cNvPr>
          <p:cNvSpPr>
            <a:spLocks noGrp="1"/>
          </p:cNvSpPr>
          <p:nvPr/>
        </p:nvSpPr>
        <p:spPr>
          <a:xfrm>
            <a:off x="1009650" y="542925"/>
            <a:ext cx="10572750" cy="744855"/>
          </a:xfrm>
          <a:prstGeom prst="rect">
            <a:avLst/>
          </a:prstGeom>
          <a:noFill/>
          <a:ln w="0">
            <a:noFill/>
          </a:ln>
        </p:spPr>
        <p:txBody>
          <a:bodyPr wrap="none" lIns="0" tIns="0" rIns="0" bIns="0" anchor="t">
            <a:noAutofit/>
          </a:bodyPr>
          <a:lstStyle/>
          <a:p>
            <a:pPr algn="r" rtl="1">
              <a:lnSpc>
                <a:spcPts val="4658"/>
              </a:lnSpc>
              <a:buNone/>
              <a:defRPr sz="3450" b="1" lang="ar-SA">
                <a:solidFill>
                  <a:srgbClr val="172D51"/>
                </a:solidFill>
                <a:latin typeface="Cairo"/>
                <a:ea typeface="Cairo"/>
                <a:cs typeface="Cairo"/>
              </a:defRPr>
            </a:pPr>
            <a:r>
              <a:rPr sz="3450" b="1" lang="ar-SA">
                <a:solidFill>
                  <a:srgbClr val="172D51"/>
                </a:solidFill>
                <a:latin typeface="Cairo"/>
                <a:ea typeface="Cairo"/>
                <a:cs typeface="Cairo"/>
              </a:rPr>
              <a:t>تطبيق واحد. والتحكم لفريقكم.</a:t>
            </a:r>
          </a:p>
        </p:txBody>
      </p:sp>
      <p:sp>
        <p:nvSpPr>
          <p:cNvPr id="2" name="ar-copy-41">
            <a:extLst>
              <a:ext uri="{FF2B5EF4-FFF2-40B4-BE49-F238E27FC236}">
                <ns2:creationId id="{611121B3-9AFF-474F-AB1E-45117DE07090}"/>
              </a:ext>
            </a:extLst>
          </p:cNvPr>
          <p:cNvSpPr>
            <a:spLocks noGrp="1"/>
          </p:cNvSpPr>
          <p:nvPr/>
        </p:nvSpPr>
        <p:spPr>
          <a:xfrm>
            <a:off x="7867650" y="1943100"/>
            <a:ext cx="3714750" cy="437198"/>
          </a:xfrm>
          <a:prstGeom prst="rect">
            <a:avLst/>
          </a:prstGeom>
          <a:noFill/>
          <a:ln w="0">
            <a:noFill/>
          </a:ln>
        </p:spPr>
        <p:txBody>
          <a:bodyPr wrap="none" lIns="0" tIns="0" rIns="0" bIns="0" anchor="t">
            <a:noAutofit/>
          </a:bodyPr>
          <a:lstStyle/>
          <a:p>
            <a:pPr algn="r" rtl="1">
              <a:lnSpc>
                <a:spcPts val="2734"/>
              </a:lnSpc>
              <a:buNone/>
              <a:defRPr sz="2025" b="1" lang="ar-SA">
                <a:solidFill>
                  <a:srgbClr val="1248C2"/>
                </a:solidFill>
                <a:latin typeface="Cairo"/>
                <a:ea typeface="Cairo"/>
                <a:cs typeface="Cairo"/>
              </a:defRPr>
            </a:pPr>
            <a:r>
              <a:rPr sz="2025" b="1" lang="ar-SA">
                <a:solidFill>
                  <a:srgbClr val="1248C2"/>
                </a:solidFill>
                <a:latin typeface="Cairo"/>
                <a:ea typeface="Cairo"/>
                <a:cs typeface="Cairo"/>
              </a:rPr>
              <a:t>جهاز يناسب متجركم</a:t>
            </a:r>
          </a:p>
        </p:txBody>
      </p:sp>
      <p:sp>
        <p:nvSpPr>
          <p:cNvPr id="3" name="ar-copy-42">
            <a:extLst>
              <a:ext uri="{FF2B5EF4-FFF2-40B4-BE49-F238E27FC236}">
                <ns2:creationId id="{3D745999-FAD3-4045-80CA-C34F03A241D4}"/>
              </a:ext>
            </a:extLst>
          </p:cNvPr>
          <p:cNvSpPr>
            <a:spLocks noGrp="1"/>
          </p:cNvSpPr>
          <p:nvPr/>
        </p:nvSpPr>
        <p:spPr>
          <a:xfrm>
            <a:off x="7867650" y="2486025"/>
            <a:ext cx="3714750" cy="668179"/>
          </a:xfrm>
          <a:prstGeom prst="rect">
            <a:avLst/>
          </a:prstGeom>
          <a:noFill/>
          <a:ln w="0">
            <a:noFill/>
          </a:ln>
        </p:spPr>
        <p:txBody>
          <a:bodyPr wrap="none" lIns="0" tIns="0" rIns="0" bIns="0" anchor="t">
            <a:noAutofit/>
          </a:bodyPr>
          <a:lstStyle/>
          <a:p>
            <a:pPr algn="r" rtl="1">
              <a:lnSpc>
                <a:spcPts val="2329"/>
              </a:lnSpc>
              <a:buNone/>
              <a:defRPr sz="1725" b="0" lang="ar-SA">
                <a:solidFill>
                  <a:srgbClr val="5B6A80"/>
                </a:solidFill>
                <a:latin typeface="Cairo"/>
                <a:ea typeface="Cairo"/>
                <a:cs typeface="Cairo"/>
              </a:defRPr>
            </a:pPr>
            <a:r>
              <a:rPr sz="1725" b="0" lang="ar-SA">
                <a:solidFill>
                  <a:srgbClr val="5B6A80"/>
                </a:solidFill>
                <a:latin typeface="Cairo"/>
                <a:ea typeface="Cairo"/>
                <a:cs typeface="Cairo"/>
              </a:rPr>
              <a:t>استخدموا جهاز نقاط البيع الذي نقدمه،</a:t>
            </a:r>
          </a:p>
          <a:p>
            <a:pPr algn="r" rtl="1">
              <a:lnSpc>
                <a:spcPts val="2329"/>
              </a:lnSpc>
              <a:buNone/>
              <a:defRPr sz="1725" b="0" lang="ar-SA">
                <a:solidFill>
                  <a:srgbClr val="5B6A80"/>
                </a:solidFill>
                <a:latin typeface="Cairo"/>
                <a:ea typeface="Cairo"/>
                <a:cs typeface="Cairo"/>
              </a:defRPr>
            </a:pPr>
            <a:r>
              <a:rPr sz="1725" b="0" lang="ar-SA">
                <a:solidFill>
                  <a:srgbClr val="5B6A80"/>
                </a:solidFill>
                <a:latin typeface="Cairo"/>
                <a:ea typeface="Cairo"/>
                <a:cs typeface="Cairo"/>
              </a:rPr>
              <a:t>أو جهازكم المتوافق مع تطبيقنا.</a:t>
            </a:r>
          </a:p>
        </p:txBody>
      </p:sp>
      <p:sp>
        <p:nvSpPr>
          <p:cNvPr id="4" name="ar-copy-43">
            <a:extLst>
              <a:ext uri="{FF2B5EF4-FFF2-40B4-BE49-F238E27FC236}">
                <ns2:creationId id="{394F36A9-D4F1-4896-B2C7-C29E6480CE90}"/>
              </a:ext>
            </a:extLst>
          </p:cNvPr>
          <p:cNvSpPr>
            <a:spLocks noGrp="1"/>
          </p:cNvSpPr>
          <p:nvPr/>
        </p:nvSpPr>
        <p:spPr>
          <a:xfrm>
            <a:off x="7867650" y="3924300"/>
            <a:ext cx="3714750" cy="421005"/>
          </a:xfrm>
          <a:prstGeom prst="rect">
            <a:avLst/>
          </a:prstGeom>
          <a:noFill/>
          <a:ln w="0">
            <a:noFill/>
          </a:ln>
        </p:spPr>
        <p:txBody>
          <a:bodyPr wrap="none" lIns="0" tIns="0" rIns="0" bIns="0" anchor="t">
            <a:noAutofit/>
          </a:bodyPr>
          <a:lstStyle/>
          <a:p>
            <a:pPr algn="r" rtl="1">
              <a:lnSpc>
                <a:spcPts val="2632"/>
              </a:lnSpc>
              <a:buNone/>
              <a:defRPr sz="1950" b="1" lang="ar-SA">
                <a:solidFill>
                  <a:srgbClr val="172D51"/>
                </a:solidFill>
                <a:latin typeface="Cairo"/>
                <a:ea typeface="Cairo"/>
                <a:cs typeface="Cairo"/>
              </a:defRPr>
            </a:pPr>
            <a:r>
              <a:rPr sz="1950" b="1" lang="ar-SA">
                <a:solidFill>
                  <a:srgbClr val="172D51"/>
                </a:solidFill>
                <a:latin typeface="Cairo"/>
                <a:ea typeface="Cairo"/>
                <a:cs typeface="Cairo"/>
              </a:rPr>
              <a:t>قرارات واضحة للطلبات</a:t>
            </a:r>
          </a:p>
        </p:txBody>
      </p:sp>
      <p:sp>
        <p:nvSpPr>
          <p:cNvPr id="5" name="ar-copy-44">
            <a:extLst>
              <a:ext uri="{FF2B5EF4-FFF2-40B4-BE49-F238E27FC236}">
                <ns2:creationId id="{0F96AC3D-EDC2-40FA-9CA5-69749E7D31C9}"/>
              </a:ext>
            </a:extLst>
          </p:cNvPr>
          <p:cNvSpPr>
            <a:spLocks noGrp="1"/>
          </p:cNvSpPr>
          <p:nvPr/>
        </p:nvSpPr>
        <p:spPr>
          <a:xfrm>
            <a:off x="7867650" y="4448175"/>
            <a:ext cx="3714750" cy="639128"/>
          </a:xfrm>
          <a:prstGeom prst="rect">
            <a:avLst/>
          </a:prstGeom>
          <a:noFill/>
          <a:ln w="0">
            <a:noFill/>
          </a:ln>
        </p:spPr>
        <p:txBody>
          <a:bodyPr wrap="none" lIns="0" tIns="0" rIns="0" bIns="0" anchor="t">
            <a:noAutofit/>
          </a:bodyPr>
          <a:lstStyle/>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اطلعوا على المنتجات ووقت التجهيز.</a:t>
            </a:r>
          </a:p>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اقبلوا كل طلب أو ارفضوه.</a:t>
            </a:r>
          </a:p>
        </p:txBody>
      </p:sp>
      <p:sp>
        <p:nvSpPr>
          <p:cNvPr id="6" name="ar-copy-45">
            <a:extLst>
              <a:ext uri="{FF2B5EF4-FFF2-40B4-BE49-F238E27FC236}">
                <ns2:creationId id="{7E522E6B-5382-488D-9B53-CC6858A6D15A}"/>
              </a:ext>
            </a:extLst>
          </p:cNvPr>
          <p:cNvSpPr>
            <a:spLocks noGrp="1"/>
          </p:cNvSpPr>
          <p:nvPr/>
        </p:nvSpPr>
        <p:spPr>
          <a:xfrm>
            <a:off x="7753350" y="5572125"/>
            <a:ext cx="3829050" cy="522923"/>
          </a:xfrm>
          <a:prstGeom prst="rect">
            <a:avLst/>
          </a:prstGeom>
          <a:noFill/>
          <a:ln w="0">
            <a:noFill/>
          </a:ln>
        </p:spPr>
        <p:txBody>
          <a:bodyPr wrap="none" lIns="0" tIns="0" rIns="0" bIns="0" anchor="t">
            <a:noAutofit/>
          </a:bodyPr>
          <a:lstStyle/>
          <a:p>
            <a:pPr algn="r" rtl="1">
              <a:lnSpc>
                <a:spcPts val="1823"/>
              </a:lnSpc>
              <a:buNone/>
              <a:defRPr sz="1350" b="0" lang="ar-SA">
                <a:solidFill>
                  <a:srgbClr val="1248C2"/>
                </a:solidFill>
                <a:latin typeface="Cairo"/>
                <a:ea typeface="Cairo"/>
                <a:cs typeface="Cairo"/>
              </a:defRPr>
            </a:pPr>
            <a:r>
              <a:rPr sz="1350" b="0" lang="ar-SA">
                <a:solidFill>
                  <a:srgbClr val="1248C2"/>
                </a:solidFill>
                <a:latin typeface="Cairo"/>
                <a:ea typeface="Cairo"/>
                <a:cs typeface="Cairo"/>
              </a:rPr>
              <a:t>أدوات مقترحة: توفر المخزون،</a:t>
            </a:r>
          </a:p>
          <a:p>
            <a:pPr algn="r" rtl="1">
              <a:lnSpc>
                <a:spcPts val="1823"/>
              </a:lnSpc>
              <a:buNone/>
              <a:defRPr sz="1350" b="0" lang="ar-SA">
                <a:solidFill>
                  <a:srgbClr val="1248C2"/>
                </a:solidFill>
                <a:latin typeface="Cairo"/>
                <a:ea typeface="Cairo"/>
                <a:cs typeface="Cairo"/>
              </a:defRPr>
            </a:pPr>
            <a:r>
              <a:rPr sz="1350" b="0" lang="ar-SA">
                <a:solidFill>
                  <a:srgbClr val="1248C2"/>
                </a:solidFill>
                <a:latin typeface="Cairo"/>
                <a:ea typeface="Cairo"/>
                <a:cs typeface="Cairo"/>
              </a:rPr>
              <a:t>ساعات العمل وإيقاف الطلبات مؤقتًا.</a:t>
            </a:r>
          </a:p>
        </p:txBody>
      </p:sp>
      <p:pic>
        <p:nvPicPr>
          <p:cNvPr id="15" name=""/>
          <p:cNvPicPr>
            <a:picLocks noChangeAspect="1"/>
          </p:cNvPicPr>
          <p:nvPr/>
        </p:nvPicPr>
        <p:blipFill>
          <a:blip ns3:embed="R69c2bd668c63457b"/>
          <a:stretch/>
        </p:blipFill>
        <p:spPr>
          <a:xfrm>
            <a:off x="807631" y="1581150"/>
            <a:ext cx="6500037" cy="4991100"/>
          </a:xfrm>
          <a:prstGeom prst="rect">
            <a:avLst/>
          </a:prstGeom>
        </p:spPr>
      </p:pic>
      <p:sp>
        <p:nvSpPr>
          <p:cNvPr id="8" name="ar-copy-46">
            <a:extLst>
              <a:ext uri="{FF2B5EF4-FFF2-40B4-BE49-F238E27FC236}">
                <ns2:creationId id="{5C4D9B09-5612-4C84-8C6F-4111974028C4}"/>
              </a:ext>
            </a:extLst>
          </p:cNvPr>
          <p:cNvSpPr>
            <a:spLocks noGrp="1"/>
          </p:cNvSpPr>
          <p:nvPr/>
        </p:nvSpPr>
        <p:spPr>
          <a:xfrm>
            <a:off x="609600" y="6419850"/>
            <a:ext cx="342900" cy="226695"/>
          </a:xfrm>
          <a:prstGeom prst="rect">
            <a:avLst/>
          </a:prstGeom>
          <a:noFill/>
          <a:ln w="0">
            <a:noFill/>
          </a:ln>
        </p:spPr>
        <p:txBody>
          <a:bodyPr wrap="none" lIns="0" tIns="0" rIns="0" bIns="0" anchor="t">
            <a:noAutofit/>
          </a:bodyPr>
          <a:lstStyle/>
          <a:p>
            <a:pPr algn="r" rtl="0">
              <a:lnSpc>
                <a:spcPts val="1418"/>
              </a:lnSpc>
              <a:buNone/>
              <a:defRPr sz="1050" b="0" lang="en-US">
                <a:solidFill>
                  <a:srgbClr val="5B6A80"/>
                </a:solidFill>
                <a:latin typeface="Poppins"/>
                <a:ea typeface="Poppins"/>
                <a:cs typeface="Poppins"/>
              </a:defRPr>
            </a:pPr>
            <a:r>
              <a:rPr sz="1050" b="0" lang="en-US">
                <a:solidFill>
                  <a:srgbClr val="5B6A80"/>
                </a:solidFill>
                <a:latin typeface="Poppins"/>
                <a:ea typeface="Poppins"/>
                <a:cs typeface="Poppins"/>
              </a:rPr>
              <a:t>05</a:t>
            </a:r>
          </a:p>
        </p:txBody>
      </p:sp>
    </p:spTree>
    <p:extLst>
      <p:ext uri="{BB962C8B-B14F-4D97-AF65-F5344CB8AC3E}">
        <ns4:creationId val="1345488913"/>
      </p:ext>
    </p:extLst>
  </p:cSld>
</p:sld>
</file>

<file path=ppt/slides/slide6.xml><?xml version="1.0" encoding="utf-8"?>
<p:sld xmlns:a="http://schemas.openxmlformats.org/drawingml/2006/main" xmlns:ns2="http://schemas.openxmlformats.org/officeDocument/2006/relationships" xmlns:ns3="http://schemas.microsoft.com/office/drawing/2014/main" xmlns:ns4="http://schemas.microsoft.com/office/powerpoint/2010/main" xmlns:p="http://schemas.openxmlformats.org/presentationml/2006/main">
  <p:cSld>
    <p:bg>
      <p:bgPr>
        <a:solidFill>
          <a:srgbClr val="F5F3EE"/>
        </a:solidFill>
      </p:bgPr>
    </p:bg>
    <p:spTree>
      <p:nvGrpSpPr>
        <p:cNvPr id="1" name=""/>
        <p:cNvGrpSpPr/>
        <p:nvPr/>
      </p:nvGrpSpPr>
      <p:grpSpPr>
        <a:xfrm/>
      </p:grpSpPr>
      <p:pic>
        <p:nvPicPr>
          <p:cNvPr id="7" name=""/>
          <p:cNvPicPr>
            <a:picLocks noChangeAspect="1"/>
          </p:cNvPicPr>
          <p:nvPr/>
        </p:nvPicPr>
        <p:blipFill>
          <a:blip ns2:embed="R47d490313c7c4ae2"/>
          <a:srcRect l="15926" t="0" r="15926" b="0"/>
          <a:stretch>
            <a:fillRect l="0" t="0" r="0" b="0"/>
          </a:stretch>
        </p:blipFill>
        <p:spPr>
          <a:xfrm>
            <a:off x="5181600" y="0"/>
            <a:ext cx="7010400" cy="6858000"/>
          </a:xfrm>
          <a:prstGeom prst="rect">
            <a:avLst/>
          </a:prstGeom>
        </p:spPr>
      </p:pic>
      <p:sp>
        <p:nvSpPr>
          <p:cNvPr id="2" name="ar-copy-47">
            <a:extLst>
              <a:ext uri="{FF2B5EF4-FFF2-40B4-BE49-F238E27FC236}">
                <ns3:creationId id="{79A97ADE-C739-4325-9E01-4099A3C1245C}"/>
              </a:ext>
            </a:extLst>
          </p:cNvPr>
          <p:cNvSpPr>
            <a:spLocks noGrp="1"/>
          </p:cNvSpPr>
          <p:nvPr/>
        </p:nvSpPr>
        <p:spPr>
          <a:xfrm>
            <a:off x="552450" y="638175"/>
            <a:ext cx="4095750" cy="1278255"/>
          </a:xfrm>
          <a:prstGeom prst="rect">
            <a:avLst/>
          </a:prstGeom>
          <a:noFill/>
          <a:ln w="0">
            <a:noFill/>
          </a:ln>
        </p:spPr>
        <p:txBody>
          <a:bodyPr wrap="none" lIns="0" tIns="0" rIns="0" bIns="0" anchor="t">
            <a:noAutofit/>
          </a:bodyPr>
          <a:lstStyle/>
          <a:p>
            <a:pPr algn="r" rtl="1">
              <a:lnSpc>
                <a:spcPts val="4455"/>
              </a:lnSpc>
              <a:buNone/>
              <a:defRPr sz="3300" b="1" lang="ar-SA">
                <a:solidFill>
                  <a:srgbClr val="172D51"/>
                </a:solidFill>
                <a:latin typeface="Cairo"/>
                <a:ea typeface="Cairo"/>
                <a:cs typeface="Cairo"/>
              </a:defRPr>
            </a:pPr>
            <a:r>
              <a:rPr sz="3300" b="1" lang="ar-SA">
                <a:solidFill>
                  <a:srgbClr val="172D51"/>
                </a:solidFill>
                <a:latin typeface="Cairo"/>
                <a:ea typeface="Cairo"/>
                <a:cs typeface="Cairo"/>
              </a:rPr>
              <a:t>تجهيز يسهّل</a:t>
            </a:r>
          </a:p>
          <a:p>
            <a:pPr algn="r" rtl="1">
              <a:lnSpc>
                <a:spcPts val="4455"/>
              </a:lnSpc>
              <a:buNone/>
              <a:defRPr sz="3300" b="1" lang="ar-SA">
                <a:solidFill>
                  <a:srgbClr val="172D51"/>
                </a:solidFill>
                <a:latin typeface="Cairo"/>
                <a:ea typeface="Cairo"/>
                <a:cs typeface="Cairo"/>
              </a:defRPr>
            </a:pPr>
            <a:r>
              <a:rPr sz="3300" b="1" lang="ar-SA">
                <a:solidFill>
                  <a:srgbClr val="172D51"/>
                </a:solidFill>
                <a:latin typeface="Cairo"/>
                <a:ea typeface="Cairo"/>
                <a:cs typeface="Cairo"/>
              </a:rPr>
              <a:t>تسليم الطلبات</a:t>
            </a:r>
          </a:p>
        </p:txBody>
      </p:sp>
      <p:sp>
        <p:nvSpPr>
          <p:cNvPr id="3" name="ar-copy-48">
            <a:extLst>
              <a:ext uri="{FF2B5EF4-FFF2-40B4-BE49-F238E27FC236}">
                <ns3:creationId id="{99295B90-82D9-4228-8B52-720BD7492236}"/>
              </a:ext>
            </a:extLst>
          </p:cNvPr>
          <p:cNvSpPr>
            <a:spLocks noGrp="1"/>
          </p:cNvSpPr>
          <p:nvPr/>
        </p:nvSpPr>
        <p:spPr>
          <a:xfrm>
            <a:off x="609600" y="2771775"/>
            <a:ext cx="4038600" cy="437198"/>
          </a:xfrm>
          <a:prstGeom prst="rect">
            <a:avLst/>
          </a:prstGeom>
          <a:noFill/>
          <a:ln w="0">
            <a:noFill/>
          </a:ln>
        </p:spPr>
        <p:txBody>
          <a:bodyPr wrap="none" lIns="0" tIns="0" rIns="0" bIns="0" anchor="t">
            <a:noAutofit/>
          </a:bodyPr>
          <a:lstStyle/>
          <a:p>
            <a:pPr algn="r" rtl="1">
              <a:lnSpc>
                <a:spcPts val="2734"/>
              </a:lnSpc>
              <a:buNone/>
              <a:defRPr sz="2025" b="1" lang="ar-SA">
                <a:solidFill>
                  <a:srgbClr val="1248C2"/>
                </a:solidFill>
                <a:latin typeface="Cairo"/>
                <a:ea typeface="Cairo"/>
                <a:cs typeface="Cairo"/>
              </a:defRPr>
            </a:pPr>
            <a:r>
              <a:rPr sz="2025" b="1" lang="ar-SA">
                <a:solidFill>
                  <a:srgbClr val="1248C2"/>
                </a:solidFill>
                <a:latin typeface="Cairo"/>
                <a:ea typeface="Cairo"/>
                <a:cs typeface="Cairo"/>
              </a:rPr>
              <a:t>باركيفا توفر الأكياس</a:t>
            </a:r>
          </a:p>
        </p:txBody>
      </p:sp>
      <p:sp>
        <p:nvSpPr>
          <p:cNvPr id="4" name="ar-copy-49">
            <a:extLst>
              <a:ext uri="{FF2B5EF4-FFF2-40B4-BE49-F238E27FC236}">
                <ns3:creationId id="{441F00BD-5678-4CDE-9A40-1FCCDE8C1E62}"/>
              </a:ext>
            </a:extLst>
          </p:cNvPr>
          <p:cNvSpPr>
            <a:spLocks noGrp="1"/>
          </p:cNvSpPr>
          <p:nvPr/>
        </p:nvSpPr>
        <p:spPr>
          <a:xfrm>
            <a:off x="609600" y="3305175"/>
            <a:ext cx="4038600" cy="922020"/>
          </a:xfrm>
          <a:prstGeom prst="rect">
            <a:avLst/>
          </a:prstGeom>
          <a:noFill/>
          <a:ln w="0">
            <a:noFill/>
          </a:ln>
        </p:spPr>
        <p:txBody>
          <a:bodyPr wrap="none" lIns="0" tIns="0" rIns="0" bIns="0" anchor="t">
            <a:noAutofit/>
          </a:bodyPr>
          <a:lstStyle/>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فريقكم يعبئ المنتجات ويرفق</a:t>
            </a:r>
          </a:p>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مستند الطلب الذي يطبعه</a:t>
            </a:r>
          </a:p>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تطبيقنا.</a:t>
            </a:r>
          </a:p>
        </p:txBody>
      </p:sp>
      <p:sp>
        <p:nvSpPr>
          <p:cNvPr id="5" name="ar-copy-50">
            <a:extLst>
              <a:ext uri="{FF2B5EF4-FFF2-40B4-BE49-F238E27FC236}">
                <ns3:creationId id="{FFD30EE6-DF6E-4818-A0BA-3C9E6BA9D2CB}"/>
              </a:ext>
            </a:extLst>
          </p:cNvPr>
          <p:cNvSpPr>
            <a:spLocks noGrp="1"/>
          </p:cNvSpPr>
          <p:nvPr/>
        </p:nvSpPr>
        <p:spPr>
          <a:xfrm>
            <a:off x="609600" y="4781550"/>
            <a:ext cx="4038600" cy="421005"/>
          </a:xfrm>
          <a:prstGeom prst="rect">
            <a:avLst/>
          </a:prstGeom>
          <a:noFill/>
          <a:ln w="0">
            <a:noFill/>
          </a:ln>
        </p:spPr>
        <p:txBody>
          <a:bodyPr wrap="none" lIns="0" tIns="0" rIns="0" bIns="0" anchor="t">
            <a:noAutofit/>
          </a:bodyPr>
          <a:lstStyle/>
          <a:p>
            <a:pPr algn="r" rtl="1">
              <a:lnSpc>
                <a:spcPts val="2632"/>
              </a:lnSpc>
              <a:buNone/>
              <a:defRPr sz="1950" b="1" lang="ar-SA">
                <a:solidFill>
                  <a:srgbClr val="172D51"/>
                </a:solidFill>
                <a:latin typeface="Cairo"/>
                <a:ea typeface="Cairo"/>
                <a:cs typeface="Cairo"/>
              </a:defRPr>
            </a:pPr>
            <a:r>
              <a:rPr sz="1950" b="1" lang="ar-SA">
                <a:solidFill>
                  <a:srgbClr val="172D51"/>
                </a:solidFill>
                <a:latin typeface="Cairo"/>
                <a:ea typeface="Cairo"/>
                <a:cs typeface="Cairo"/>
              </a:rPr>
              <a:t>كل طلب واضح الهوية</a:t>
            </a:r>
          </a:p>
        </p:txBody>
      </p:sp>
      <p:sp>
        <p:nvSpPr>
          <p:cNvPr id="6" name="ar-copy-51">
            <a:extLst>
              <a:ext uri="{FF2B5EF4-FFF2-40B4-BE49-F238E27FC236}">
                <ns3:creationId id="{55868D5A-91EA-4D08-852B-D15CBF75EAB5}"/>
              </a:ext>
            </a:extLst>
          </p:cNvPr>
          <p:cNvSpPr>
            <a:spLocks noGrp="1"/>
          </p:cNvSpPr>
          <p:nvPr/>
        </p:nvSpPr>
        <p:spPr>
          <a:xfrm>
            <a:off x="609600" y="5343525"/>
            <a:ext cx="4038600" cy="639128"/>
          </a:xfrm>
          <a:prstGeom prst="rect">
            <a:avLst/>
          </a:prstGeom>
          <a:noFill/>
          <a:ln w="0">
            <a:noFill/>
          </a:ln>
        </p:spPr>
        <p:txBody>
          <a:bodyPr wrap="none" lIns="0" tIns="0" rIns="0" bIns="0" anchor="t">
            <a:noAutofit/>
          </a:bodyPr>
          <a:lstStyle/>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احتفظوا بأصناف كل طلب معًا،</a:t>
            </a:r>
          </a:p>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وأرفقوا رقم الطلب الخاص به.</a:t>
            </a:r>
          </a:p>
        </p:txBody>
      </p:sp>
    </p:spTree>
    <p:extLst>
      <p:ext uri="{BB962C8B-B14F-4D97-AF65-F5344CB8AC3E}">
        <ns4:creationId val="1793507907"/>
      </p:ext>
    </p:extLst>
  </p:cSld>
</p:sld>
</file>

<file path=ppt/slides/slide7.xml><?xml version="1.0" encoding="utf-8"?>
<p:sld xmlns:a="http://schemas.openxmlformats.org/drawingml/2006/main" xmlns:ns2="http://schemas.microsoft.com/office/drawing/2014/main" xmlns:ns3="http://schemas.openxmlformats.org/officeDocument/2006/relationships" xmlns:ns4="http://schemas.microsoft.com/office/powerpoint/2010/main" xmlns:p="http://schemas.openxmlformats.org/presentationml/2006/main">
  <p:cSld>
    <p:bg>
      <p:bgPr>
        <a:solidFill>
          <a:srgbClr val="FFFFFF"/>
        </a:solidFill>
      </p:bgPr>
    </p:bg>
    <p:spTree>
      <p:nvGrpSpPr>
        <p:cNvPr id="1" name=""/>
        <p:cNvGrpSpPr/>
        <p:nvPr/>
      </p:nvGrpSpPr>
      <p:grpSpPr>
        <a:xfrm/>
      </p:grpSpPr>
      <p:sp>
        <p:nvSpPr>
          <p:cNvPr id="8" name="ar-copy-52">
            <a:extLst>
              <a:ext uri="{FF2B5EF4-FFF2-40B4-BE49-F238E27FC236}">
                <ns2:creationId id="{F4E83BD3-38E2-4751-8DE6-601B6F3FD4F1}"/>
              </a:ext>
            </a:extLst>
          </p:cNvPr>
          <p:cNvSpPr>
            <a:spLocks noGrp="1"/>
          </p:cNvSpPr>
          <p:nvPr/>
        </p:nvSpPr>
        <p:spPr>
          <a:xfrm>
            <a:off x="4057650" y="571500"/>
            <a:ext cx="7524750" cy="777240"/>
          </a:xfrm>
          <a:prstGeom prst="rect">
            <a:avLst/>
          </a:prstGeom>
          <a:noFill/>
          <a:ln w="0">
            <a:noFill/>
          </a:ln>
        </p:spPr>
        <p:txBody>
          <a:bodyPr wrap="none" lIns="0" tIns="0" rIns="0" bIns="0" anchor="t">
            <a:noAutofit/>
          </a:bodyPr>
          <a:lstStyle/>
          <a:p>
            <a:pPr algn="r" rtl="1">
              <a:lnSpc>
                <a:spcPts val="4860"/>
              </a:lnSpc>
              <a:buNone/>
              <a:defRPr sz="3600" b="1" lang="ar-SA">
                <a:solidFill>
                  <a:srgbClr val="172D51"/>
                </a:solidFill>
                <a:latin typeface="Cairo"/>
                <a:ea typeface="Cairo"/>
                <a:cs typeface="Cairo"/>
              </a:defRPr>
            </a:pPr>
            <a:r>
              <a:rPr sz="3600" b="1" lang="ar-SA">
                <a:solidFill>
                  <a:srgbClr val="172D51"/>
                </a:solidFill>
                <a:latin typeface="Cairo"/>
                <a:ea typeface="Cairo"/>
                <a:cs typeface="Cairo"/>
              </a:rPr>
              <a:t>باركيفا تتولى التوصيل</a:t>
            </a:r>
          </a:p>
        </p:txBody>
      </p:sp>
      <p:sp>
        <p:nvSpPr>
          <p:cNvPr id="2" name="ar-copy-53">
            <a:extLst>
              <a:ext uri="{FF2B5EF4-FFF2-40B4-BE49-F238E27FC236}">
                <ns2:creationId id="{057AB2F1-A502-41E6-95AA-9D418692D551}"/>
              </a:ext>
            </a:extLst>
          </p:cNvPr>
          <p:cNvSpPr>
            <a:spLocks noGrp="1"/>
          </p:cNvSpPr>
          <p:nvPr/>
        </p:nvSpPr>
        <p:spPr>
          <a:xfrm>
            <a:off x="4914900" y="1962150"/>
            <a:ext cx="6667500" cy="453390"/>
          </a:xfrm>
          <a:prstGeom prst="rect">
            <a:avLst/>
          </a:prstGeom>
          <a:noFill/>
          <a:ln w="0">
            <a:noFill/>
          </a:ln>
        </p:spPr>
        <p:txBody>
          <a:bodyPr wrap="none" lIns="0" tIns="0" rIns="0" bIns="0" anchor="t">
            <a:noAutofit/>
          </a:bodyPr>
          <a:lstStyle/>
          <a:p>
            <a:pPr algn="r" rtl="1">
              <a:lnSpc>
                <a:spcPts val="2835"/>
              </a:lnSpc>
              <a:buNone/>
              <a:defRPr sz="2100" b="1" lang="ar-SA">
                <a:solidFill>
                  <a:srgbClr val="1248C2"/>
                </a:solidFill>
                <a:latin typeface="Cairo"/>
                <a:ea typeface="Cairo"/>
                <a:cs typeface="Cairo"/>
              </a:defRPr>
            </a:pPr>
            <a:r>
              <a:rPr sz="2100" b="1" lang="ar-SA">
                <a:solidFill>
                  <a:srgbClr val="1248C2"/>
                </a:solidFill>
                <a:latin typeface="Cairo"/>
                <a:ea typeface="Cairo"/>
                <a:cs typeface="Cairo"/>
              </a:rPr>
              <a:t>استلام واحد في الموعد المحدد</a:t>
            </a:r>
          </a:p>
        </p:txBody>
      </p:sp>
      <p:sp>
        <p:nvSpPr>
          <p:cNvPr id="3" name="ar-copy-54">
            <a:extLst>
              <a:ext uri="{FF2B5EF4-FFF2-40B4-BE49-F238E27FC236}">
                <ns2:creationId id="{164B2B05-0E75-4FF7-913A-ADEED3AA68BB}"/>
              </a:ext>
            </a:extLst>
          </p:cNvPr>
          <p:cNvSpPr>
            <a:spLocks noGrp="1"/>
          </p:cNvSpPr>
          <p:nvPr/>
        </p:nvSpPr>
        <p:spPr>
          <a:xfrm>
            <a:off x="4848225" y="2505075"/>
            <a:ext cx="6734175" cy="1047750"/>
          </a:xfrm>
          <a:prstGeom prst="rect">
            <a:avLst/>
          </a:prstGeom>
          <a:noFill/>
          <a:ln w="0">
            <a:noFill/>
          </a:ln>
        </p:spPr>
        <p:txBody>
          <a:bodyPr wrap="none" lIns="0" tIns="0" rIns="0" bIns="0" anchor="t">
            <a:noAutofit/>
          </a:bodyPr>
          <a:lstStyle/>
          <a:p>
            <a:pPr algn="r" rtl="1">
              <a:lnSpc>
                <a:spcPts val="2531"/>
              </a:lnSpc>
              <a:buNone/>
              <a:defRPr sz="1875" b="0" lang="ar-SA">
                <a:solidFill>
                  <a:srgbClr val="5B6A80"/>
                </a:solidFill>
                <a:latin typeface="Cairo"/>
                <a:ea typeface="Cairo"/>
                <a:cs typeface="Cairo"/>
              </a:defRPr>
            </a:pPr>
            <a:r>
              <a:rPr sz="1875" b="0" lang="ar-SA">
                <a:solidFill>
                  <a:srgbClr val="5B6A80"/>
                </a:solidFill>
                <a:latin typeface="Cairo"/>
                <a:ea typeface="Cairo"/>
                <a:cs typeface="Cairo"/>
              </a:rPr>
              <a:t>يصل مندوبنا في الوقت المتفق عليه</a:t>
            </a:r>
          </a:p>
          <a:p>
            <a:pPr algn="r" rtl="1">
              <a:lnSpc>
                <a:spcPts val="2531"/>
              </a:lnSpc>
              <a:buNone/>
              <a:defRPr sz="1875" b="0" lang="ar-SA">
                <a:solidFill>
                  <a:srgbClr val="5B6A80"/>
                </a:solidFill>
                <a:latin typeface="Cairo"/>
                <a:ea typeface="Cairo"/>
                <a:cs typeface="Cairo"/>
              </a:defRPr>
            </a:pPr>
            <a:r>
              <a:rPr sz="1875" b="0" lang="ar-SA">
                <a:solidFill>
                  <a:srgbClr val="5B6A80"/>
                </a:solidFill>
                <a:latin typeface="Cairo"/>
                <a:ea typeface="Cairo"/>
                <a:cs typeface="Cairo"/>
              </a:rPr>
              <a:t>ويستلم الطلبات المجهزة</a:t>
            </a:r>
          </a:p>
          <a:p>
            <a:pPr algn="r" rtl="1">
              <a:lnSpc>
                <a:spcPts val="2531"/>
              </a:lnSpc>
              <a:buNone/>
              <a:defRPr sz="1875" b="0" lang="ar-SA">
                <a:solidFill>
                  <a:srgbClr val="5B6A80"/>
                </a:solidFill>
                <a:latin typeface="Cairo"/>
                <a:ea typeface="Cairo"/>
                <a:cs typeface="Cairo"/>
              </a:defRPr>
            </a:pPr>
            <a:r>
              <a:rPr sz="1875" b="0" lang="ar-SA">
                <a:solidFill>
                  <a:srgbClr val="5B6A80"/>
                </a:solidFill>
                <a:latin typeface="Cairo"/>
                <a:ea typeface="Cairo"/>
                <a:cs typeface="Cairo"/>
              </a:rPr>
              <a:t>لتلك الدفعة.</a:t>
            </a:r>
          </a:p>
        </p:txBody>
      </p:sp>
      <p:sp>
        <p:nvSpPr>
          <p:cNvPr id="4" name="ar-copy-55">
            <a:extLst>
              <a:ext uri="{FF2B5EF4-FFF2-40B4-BE49-F238E27FC236}">
                <ns2:creationId id="{8A809D75-AEA3-4C59-817C-96FE77FC8BAA}"/>
              </a:ext>
            </a:extLst>
          </p:cNvPr>
          <p:cNvSpPr>
            <a:spLocks noGrp="1"/>
          </p:cNvSpPr>
          <p:nvPr/>
        </p:nvSpPr>
        <p:spPr>
          <a:xfrm>
            <a:off x="4914900" y="4105275"/>
            <a:ext cx="6667500" cy="453390"/>
          </a:xfrm>
          <a:prstGeom prst="rect">
            <a:avLst/>
          </a:prstGeom>
          <a:noFill/>
          <a:ln w="0">
            <a:noFill/>
          </a:ln>
        </p:spPr>
        <p:txBody>
          <a:bodyPr wrap="none" lIns="0" tIns="0" rIns="0" bIns="0" anchor="t">
            <a:noAutofit/>
          </a:bodyPr>
          <a:lstStyle/>
          <a:p>
            <a:pPr algn="r" rtl="1">
              <a:lnSpc>
                <a:spcPts val="2835"/>
              </a:lnSpc>
              <a:buNone/>
              <a:defRPr sz="2100" b="1" lang="ar-SA">
                <a:solidFill>
                  <a:srgbClr val="172D51"/>
                </a:solidFill>
                <a:latin typeface="Cairo"/>
                <a:ea typeface="Cairo"/>
                <a:cs typeface="Cairo"/>
              </a:defRPr>
            </a:pPr>
            <a:r>
              <a:rPr sz="2100" b="1" lang="ar-SA">
                <a:solidFill>
                  <a:srgbClr val="172D51"/>
                </a:solidFill>
                <a:latin typeface="Cairo"/>
                <a:ea typeface="Cairo"/>
                <a:cs typeface="Cairo"/>
              </a:rPr>
              <a:t>سجل واضح للتسليم</a:t>
            </a:r>
          </a:p>
        </p:txBody>
      </p:sp>
      <p:sp>
        <p:nvSpPr>
          <p:cNvPr id="5" name="ar-copy-56">
            <a:extLst>
              <a:ext uri="{FF2B5EF4-FFF2-40B4-BE49-F238E27FC236}">
                <ns2:creationId id="{B8E31A51-AA48-47A0-8724-4FF16A6C874D}"/>
              </a:ext>
            </a:extLst>
          </p:cNvPr>
          <p:cNvSpPr>
            <a:spLocks noGrp="1"/>
          </p:cNvSpPr>
          <p:nvPr/>
        </p:nvSpPr>
        <p:spPr>
          <a:xfrm>
            <a:off x="4914900" y="4657725"/>
            <a:ext cx="6667500" cy="1005840"/>
          </a:xfrm>
          <a:prstGeom prst="rect">
            <a:avLst/>
          </a:prstGeom>
          <a:noFill/>
          <a:ln w="0">
            <a:noFill/>
          </a:ln>
        </p:spPr>
        <p:txBody>
          <a:bodyPr wrap="none" lIns="0" tIns="0" rIns="0" bIns="0" anchor="t">
            <a:noAutofit/>
          </a:bodyPr>
          <a:lstStyle/>
          <a:p>
            <a:pPr algn="r" rtl="1">
              <a:lnSpc>
                <a:spcPts val="2430"/>
              </a:lnSpc>
              <a:buNone/>
              <a:defRPr sz="1800" b="0" lang="ar-SA">
                <a:solidFill>
                  <a:srgbClr val="5B6A80"/>
                </a:solidFill>
                <a:latin typeface="Cairo"/>
                <a:ea typeface="Cairo"/>
                <a:cs typeface="Cairo"/>
              </a:defRPr>
            </a:pPr>
            <a:r>
              <a:rPr sz="1800" b="0" lang="ar-SA">
                <a:solidFill>
                  <a:srgbClr val="5B6A80"/>
                </a:solidFill>
                <a:latin typeface="Cairo"/>
                <a:ea typeface="Cairo"/>
                <a:cs typeface="Cairo"/>
              </a:rPr>
              <a:t>مسح الأكياس المقترح يؤكد ما استلمه</a:t>
            </a:r>
          </a:p>
          <a:p>
            <a:pPr algn="r" rtl="1">
              <a:lnSpc>
                <a:spcPts val="2430"/>
              </a:lnSpc>
              <a:buNone/>
              <a:defRPr sz="1800" b="0" lang="ar-SA">
                <a:solidFill>
                  <a:srgbClr val="5B6A80"/>
                </a:solidFill>
                <a:latin typeface="Cairo"/>
                <a:ea typeface="Cairo"/>
                <a:cs typeface="Cairo"/>
              </a:defRPr>
            </a:pPr>
            <a:r>
              <a:rPr sz="1800" b="0" lang="ar-SA">
                <a:solidFill>
                  <a:srgbClr val="5B6A80"/>
                </a:solidFill>
                <a:latin typeface="Cairo"/>
                <a:ea typeface="Cairo"/>
                <a:cs typeface="Cairo"/>
              </a:rPr>
              <a:t>المندوب. وحالة التوصيل تُبقي فريقكم</a:t>
            </a:r>
          </a:p>
          <a:p>
            <a:pPr algn="r" rtl="1">
              <a:lnSpc>
                <a:spcPts val="2430"/>
              </a:lnSpc>
              <a:buNone/>
              <a:defRPr sz="1800" b="0" lang="ar-SA">
                <a:solidFill>
                  <a:srgbClr val="5B6A80"/>
                </a:solidFill>
                <a:latin typeface="Cairo"/>
                <a:ea typeface="Cairo"/>
                <a:cs typeface="Cairo"/>
              </a:defRPr>
            </a:pPr>
            <a:r>
              <a:rPr sz="1800" b="0" lang="ar-SA">
                <a:solidFill>
                  <a:srgbClr val="5B6A80"/>
                </a:solidFill>
                <a:latin typeface="Cairo"/>
                <a:ea typeface="Cairo"/>
                <a:cs typeface="Cairo"/>
              </a:rPr>
              <a:t>على اطلاع.</a:t>
            </a:r>
          </a:p>
        </p:txBody>
      </p:sp>
      <p:pic>
        <p:nvPicPr>
          <p:cNvPr id="13" name=""/>
          <p:cNvPicPr>
            <a:picLocks noChangeAspect="1"/>
          </p:cNvPicPr>
          <p:nvPr/>
        </p:nvPicPr>
        <p:blipFill>
          <a:blip ns3:embed="Rb1f4dd6141454de2"/>
          <a:stretch/>
        </p:blipFill>
        <p:spPr>
          <a:xfrm>
            <a:off x="747713" y="361950"/>
            <a:ext cx="3095625" cy="6067425"/>
          </a:xfrm>
          <a:prstGeom prst="rect">
            <a:avLst/>
          </a:prstGeom>
        </p:spPr>
      </p:pic>
      <p:sp>
        <p:nvSpPr>
          <p:cNvPr id="7" name="ar-copy-57">
            <a:extLst>
              <a:ext uri="{FF2B5EF4-FFF2-40B4-BE49-F238E27FC236}">
                <ns2:creationId id="{1BC8E646-7345-44AB-84BD-0C63D5514EAF}"/>
              </a:ext>
            </a:extLst>
          </p:cNvPr>
          <p:cNvSpPr>
            <a:spLocks noGrp="1"/>
          </p:cNvSpPr>
          <p:nvPr/>
        </p:nvSpPr>
        <p:spPr>
          <a:xfrm>
            <a:off x="609600" y="6419850"/>
            <a:ext cx="342900" cy="226695"/>
          </a:xfrm>
          <a:prstGeom prst="rect">
            <a:avLst/>
          </a:prstGeom>
          <a:noFill/>
          <a:ln w="0">
            <a:noFill/>
          </a:ln>
        </p:spPr>
        <p:txBody>
          <a:bodyPr wrap="none" lIns="0" tIns="0" rIns="0" bIns="0" anchor="t">
            <a:noAutofit/>
          </a:bodyPr>
          <a:lstStyle/>
          <a:p>
            <a:pPr algn="r" rtl="0">
              <a:lnSpc>
                <a:spcPts val="1418"/>
              </a:lnSpc>
              <a:buNone/>
              <a:defRPr sz="1050" b="0" lang="en-US">
                <a:solidFill>
                  <a:srgbClr val="5B6A80"/>
                </a:solidFill>
                <a:latin typeface="Poppins"/>
                <a:ea typeface="Poppins"/>
                <a:cs typeface="Poppins"/>
              </a:defRPr>
            </a:pPr>
            <a:r>
              <a:rPr sz="1050" b="0" lang="en-US">
                <a:solidFill>
                  <a:srgbClr val="5B6A80"/>
                </a:solidFill>
                <a:latin typeface="Poppins"/>
                <a:ea typeface="Poppins"/>
                <a:cs typeface="Poppins"/>
              </a:rPr>
              <a:t>07</a:t>
            </a:r>
          </a:p>
        </p:txBody>
      </p:sp>
    </p:spTree>
    <p:extLst>
      <p:ext uri="{BB962C8B-B14F-4D97-AF65-F5344CB8AC3E}">
        <ns4:creationId val="865874706"/>
      </p:ext>
    </p:extLst>
  </p:cSld>
</p:sld>
</file>

<file path=ppt/slides/slide8.xml><?xml version="1.0" encoding="utf-8"?>
<p:sld xmlns:a="http://schemas.openxmlformats.org/drawingml/2006/main" xmlns:ns2="http://schemas.microsoft.com/office/drawing/2014/main" xmlns:ns3="http://schemas.microsoft.com/office/powerpoint/2010/main" xmlns:p="http://schemas.openxmlformats.org/presentationml/2006/main">
  <p:cSld>
    <p:bg>
      <p:bgPr>
        <a:solidFill>
          <a:srgbClr val="FFFFFF"/>
        </a:solidFill>
      </p:bgPr>
    </p:bg>
    <p:spTree>
      <p:nvGrpSpPr>
        <p:cNvPr id="1" name=""/>
        <p:cNvGrpSpPr/>
        <p:nvPr/>
      </p:nvGrpSpPr>
      <p:grpSpPr>
        <a:xfrm/>
      </p:grpSpPr>
      <p:sp>
        <p:nvSpPr>
          <p:cNvPr id="12" name="ar-copy-58">
            <a:extLst>
              <a:ext uri="{FF2B5EF4-FFF2-40B4-BE49-F238E27FC236}">
                <ns2:creationId id="{E978604C-68E3-45B9-B1DA-0688F4F0C221}"/>
              </a:ext>
            </a:extLst>
          </p:cNvPr>
          <p:cNvSpPr>
            <a:spLocks noGrp="1"/>
          </p:cNvSpPr>
          <p:nvPr/>
        </p:nvSpPr>
        <p:spPr>
          <a:xfrm>
            <a:off x="1104900" y="457200"/>
            <a:ext cx="10477500" cy="809625"/>
          </a:xfrm>
          <a:prstGeom prst="rect">
            <a:avLst/>
          </a:prstGeom>
          <a:noFill/>
          <a:ln w="0">
            <a:noFill/>
          </a:ln>
        </p:spPr>
        <p:txBody>
          <a:bodyPr wrap="none" lIns="0" tIns="0" rIns="0" bIns="0" anchor="t">
            <a:noAutofit/>
          </a:bodyPr>
          <a:lstStyle/>
          <a:p>
            <a:pPr algn="r" rtl="1">
              <a:lnSpc>
                <a:spcPts val="5062"/>
              </a:lnSpc>
              <a:buNone/>
              <a:defRPr sz="3750" b="1" lang="ar-SA">
                <a:solidFill>
                  <a:srgbClr val="172D51"/>
                </a:solidFill>
                <a:latin typeface="Cairo"/>
                <a:ea typeface="Cairo"/>
                <a:cs typeface="Cairo"/>
              </a:defRPr>
            </a:pPr>
            <a:r>
              <a:rPr sz="3750" b="1" lang="ar-SA">
                <a:solidFill>
                  <a:srgbClr val="172D51"/>
                </a:solidFill>
                <a:latin typeface="Cairo"/>
                <a:ea typeface="Cairo"/>
                <a:cs typeface="Cairo"/>
              </a:rPr>
              <a:t>نموذج تسعير واضح</a:t>
            </a:r>
          </a:p>
        </p:txBody>
      </p:sp>
      <p:sp>
        <p:nvSpPr>
          <p:cNvPr id="2" name="ar-copy-59">
            <a:extLst>
              <a:ext uri="{FF2B5EF4-FFF2-40B4-BE49-F238E27FC236}">
                <ns2:creationId id="{5F492831-4BA6-4E0F-81A2-7D4B938A9A12}"/>
              </a:ext>
            </a:extLst>
          </p:cNvPr>
          <p:cNvSpPr>
            <a:spLocks noGrp="1"/>
          </p:cNvSpPr>
          <p:nvPr/>
        </p:nvSpPr>
        <p:spPr>
          <a:xfrm>
            <a:off x="914400" y="1276350"/>
            <a:ext cx="10668000" cy="388620"/>
          </a:xfrm>
          <a:prstGeom prst="rect">
            <a:avLst/>
          </a:prstGeom>
          <a:noFill/>
          <a:ln w="0">
            <a:noFill/>
          </a:ln>
        </p:spPr>
        <p:txBody>
          <a:bodyPr wrap="none" lIns="0" tIns="0" rIns="0" bIns="0" anchor="t">
            <a:noAutofit/>
          </a:bodyPr>
          <a:lstStyle/>
          <a:p>
            <a:pPr algn="r" rtl="1">
              <a:lnSpc>
                <a:spcPts val="2430"/>
              </a:lnSpc>
              <a:buNone/>
              <a:defRPr sz="1800" b="1" lang="ar-SA">
                <a:solidFill>
                  <a:srgbClr val="1248C2"/>
                </a:solidFill>
                <a:latin typeface="Cairo"/>
                <a:ea typeface="Cairo"/>
                <a:cs typeface="Cairo"/>
              </a:defRPr>
            </a:pPr>
            <a:r>
              <a:rPr sz="1800" b="1" lang="ar-SA">
                <a:solidFill>
                  <a:srgbClr val="1248C2"/>
                </a:solidFill>
                <a:latin typeface="Cairo"/>
                <a:ea typeface="Cairo"/>
                <a:cs typeface="Cairo"/>
              </a:rPr>
              <a:t>سعركم المتفق عليه، مع إضافة باركيفا. والتوصيل بسعر التكلفة.</a:t>
            </a:r>
          </a:p>
        </p:txBody>
      </p:sp>
      <p:sp>
        <p:nvSpPr>
          <p:cNvPr id="3" name="ar-copy-60">
            <a:extLst>
              <a:ext uri="{FF2B5EF4-FFF2-40B4-BE49-F238E27FC236}">
                <ns2:creationId id="{D861F582-C6FE-49CF-A589-EBE639499982}"/>
              </a:ext>
            </a:extLst>
          </p:cNvPr>
          <p:cNvSpPr>
            <a:spLocks noGrp="1"/>
          </p:cNvSpPr>
          <p:nvPr/>
        </p:nvSpPr>
        <p:spPr>
          <a:xfrm>
            <a:off x="5867400" y="2028825"/>
            <a:ext cx="5715000" cy="372428"/>
          </a:xfrm>
          <a:prstGeom prst="rect">
            <a:avLst/>
          </a:prstGeom>
          <a:noFill/>
          <a:ln w="0">
            <a:noFill/>
          </a:ln>
        </p:spPr>
        <p:txBody>
          <a:bodyPr wrap="none" lIns="0" tIns="0" rIns="0" bIns="0" anchor="t">
            <a:noAutofit/>
          </a:bodyPr>
          <a:lstStyle/>
          <a:p>
            <a:pPr algn="r" rtl="1">
              <a:lnSpc>
                <a:spcPts val="2329"/>
              </a:lnSpc>
              <a:buNone/>
              <a:defRPr sz="1725" b="1" lang="ar-SA">
                <a:solidFill>
                  <a:srgbClr val="172D51"/>
                </a:solidFill>
                <a:latin typeface="Cairo"/>
                <a:ea typeface="Cairo"/>
                <a:cs typeface="Cairo"/>
              </a:defRPr>
            </a:pPr>
            <a:r>
              <a:rPr sz="1725" b="1" lang="ar-SA">
                <a:solidFill>
                  <a:srgbClr val="172D51"/>
                </a:solidFill>
                <a:latin typeface="Cairo"/>
                <a:ea typeface="Cairo"/>
                <a:cs typeface="Cairo"/>
              </a:rPr>
              <a:t>طلب توضيحي بالريال السعودي</a:t>
            </a:r>
          </a:p>
        </p:txBody>
      </p:sp>
      <p:graphicFrame>
        <p:nvGraphicFramePr>
          <p:cNvPr id="15" name=""/>
          <p:cNvGraphicFramePr/>
          <p:nvPr/>
        </p:nvGraphicFramePr>
        <p:xfrm>
          <a:off x="5676900" y="2524125"/>
          <a:ext cx="5905500" cy="2924175"/>
        </p:xfrm>
        <a:graphic>
          <a:graphicData uri="http://schemas.openxmlformats.org/drawingml/2006/table">
            <a:tbl>
              <a:tblPr firstRow="0" bandRow="0"/>
              <a:tblGrid>
                <a:gridCol w="1028700"/>
                <a:gridCol w="4876800"/>
              </a:tblGrid>
              <a:tr h="487363">
                <a:tc>
                  <a:txBody>
                    <a:bodyPr wrap="none">
                      <a:noAutofit/>
                    </a:bodyPr>
                    <a:lstStyle/>
                    <a:p>
                      <a:pPr algn="r" rtl="0">
                        <a:lnSpc>
                          <a:spcPct val="110000"/>
                        </a:lnSpc>
                        <a:buNone/>
                      </a:pPr>
                      <a:r>
                        <a:rPr sz="1575" b="0" lang="en-US">
                          <a:solidFill>
                            <a:srgbClr val="172D51"/>
                          </a:solidFill>
                          <a:latin typeface="Cairo"/>
                          <a:ea typeface="Cairo"/>
                          <a:cs typeface="Cairo"/>
                        </a:rPr>
                        <a:t>100</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FFFFFF"/>
                    </a:solidFill>
                  </a:tcPr>
                </a:tc>
                <a:tc>
                  <a:txBody>
                    <a:bodyPr wrap="none">
                      <a:noAutofit/>
                    </a:bodyPr>
                    <a:lstStyle/>
                    <a:p>
                      <a:pPr algn="r" rtl="1">
                        <a:lnSpc>
                          <a:spcPct val="110000"/>
                        </a:lnSpc>
                        <a:buNone/>
                      </a:pPr>
                      <a:r>
                        <a:rPr sz="1575" b="0" lang="ar-SA">
                          <a:solidFill>
                            <a:srgbClr val="172D51"/>
                          </a:solidFill>
                          <a:latin typeface="Cairo"/>
                          <a:ea typeface="Cairo"/>
                          <a:cs typeface="Cairo"/>
                        </a:rPr>
                        <a:t>سعر الرف للمقارنة</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FFFFFF"/>
                    </a:solidFill>
                  </a:tcPr>
                </a:tc>
              </a:tr>
              <a:tr h="487363">
                <a:tc>
                  <a:txBody>
                    <a:bodyPr wrap="none">
                      <a:noAutofit/>
                    </a:bodyPr>
                    <a:lstStyle/>
                    <a:p>
                      <a:pPr algn="r" rtl="0">
                        <a:lnSpc>
                          <a:spcPct val="110000"/>
                        </a:lnSpc>
                        <a:buNone/>
                      </a:pPr>
                      <a:r>
                        <a:rPr sz="1575" b="1" lang="en-US">
                          <a:solidFill>
                            <a:srgbClr val="1248C2"/>
                          </a:solidFill>
                          <a:latin typeface="Cairo"/>
                          <a:ea typeface="Cairo"/>
                          <a:cs typeface="Cairo"/>
                        </a:rPr>
                        <a:t>95</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EDF2FB"/>
                    </a:solidFill>
                  </a:tcPr>
                </a:tc>
                <a:tc>
                  <a:txBody>
                    <a:bodyPr wrap="none">
                      <a:noAutofit/>
                    </a:bodyPr>
                    <a:lstStyle/>
                    <a:p>
                      <a:pPr algn="r" rtl="1">
                        <a:lnSpc>
                          <a:spcPct val="110000"/>
                        </a:lnSpc>
                        <a:buNone/>
                      </a:pPr>
                      <a:r>
                        <a:rPr sz="1575" b="1" lang="ar-SA">
                          <a:solidFill>
                            <a:srgbClr val="1248C2"/>
                          </a:solidFill>
                          <a:latin typeface="Cairo"/>
                          <a:ea typeface="Cairo"/>
                          <a:cs typeface="Cairo"/>
                        </a:rPr>
                        <a:t>المبلغ المتفق عليه للمتجر</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EDF2FB"/>
                    </a:solidFill>
                  </a:tcPr>
                </a:tc>
              </a:tr>
              <a:tr h="487363">
                <a:tc>
                  <a:txBody>
                    <a:bodyPr wrap="none">
                      <a:noAutofit/>
                    </a:bodyPr>
                    <a:lstStyle/>
                    <a:p>
                      <a:pPr algn="r" rtl="0">
                        <a:lnSpc>
                          <a:spcPct val="110000"/>
                        </a:lnSpc>
                        <a:buNone/>
                      </a:pPr>
                      <a:r>
                        <a:rPr sz="1575" b="0" lang="en-US">
                          <a:solidFill>
                            <a:srgbClr val="172D51"/>
                          </a:solidFill>
                          <a:latin typeface="Cairo"/>
                          <a:ea typeface="Cairo"/>
                          <a:cs typeface="Cairo"/>
                        </a:rPr>
                        <a:t>10</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FFFFFF"/>
                    </a:solidFill>
                  </a:tcPr>
                </a:tc>
                <a:tc>
                  <a:txBody>
                    <a:bodyPr wrap="none">
                      <a:noAutofit/>
                    </a:bodyPr>
                    <a:lstStyle/>
                    <a:p>
                      <a:pPr algn="r" rtl="1">
                        <a:lnSpc>
                          <a:spcPct val="110000"/>
                        </a:lnSpc>
                        <a:buNone/>
                      </a:pPr>
                      <a:r>
                        <a:rPr sz="1575" b="0" lang="ar-SA">
                          <a:solidFill>
                            <a:srgbClr val="172D51"/>
                          </a:solidFill>
                          <a:latin typeface="Cairo"/>
                          <a:ea typeface="Cairo"/>
                          <a:cs typeface="Cairo"/>
                        </a:rPr>
                        <a:t>إضافة باركيفا على المنتج</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FFFFFF"/>
                    </a:solidFill>
                  </a:tcPr>
                </a:tc>
              </a:tr>
              <a:tr h="487363">
                <a:tc>
                  <a:txBody>
                    <a:bodyPr wrap="none">
                      <a:noAutofit/>
                    </a:bodyPr>
                    <a:lstStyle/>
                    <a:p>
                      <a:pPr algn="r" rtl="0">
                        <a:lnSpc>
                          <a:spcPct val="110000"/>
                        </a:lnSpc>
                        <a:buNone/>
                      </a:pPr>
                      <a:r>
                        <a:rPr sz="1575" b="0" lang="en-US">
                          <a:solidFill>
                            <a:srgbClr val="172D51"/>
                          </a:solidFill>
                          <a:latin typeface="Cairo"/>
                          <a:ea typeface="Cairo"/>
                          <a:cs typeface="Cairo"/>
                        </a:rPr>
                        <a:t>105</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FFFFFF"/>
                    </a:solidFill>
                  </a:tcPr>
                </a:tc>
                <a:tc>
                  <a:txBody>
                    <a:bodyPr wrap="none">
                      <a:noAutofit/>
                    </a:bodyPr>
                    <a:lstStyle/>
                    <a:p>
                      <a:pPr algn="r" rtl="1">
                        <a:lnSpc>
                          <a:spcPct val="110000"/>
                        </a:lnSpc>
                        <a:buNone/>
                      </a:pPr>
                      <a:r>
                        <a:rPr sz="1575" b="0" lang="ar-SA">
                          <a:solidFill>
                            <a:srgbClr val="172D51"/>
                          </a:solidFill>
                          <a:latin typeface="Cairo"/>
                          <a:ea typeface="Cairo"/>
                          <a:cs typeface="Cairo"/>
                        </a:rPr>
                        <a:t>سعر المنتج للعميل</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FFFFFF"/>
                    </a:solidFill>
                  </a:tcPr>
                </a:tc>
              </a:tr>
              <a:tr h="487363">
                <a:tc>
                  <a:txBody>
                    <a:bodyPr wrap="none">
                      <a:noAutofit/>
                    </a:bodyPr>
                    <a:lstStyle/>
                    <a:p>
                      <a:pPr algn="r" rtl="0">
                        <a:lnSpc>
                          <a:spcPct val="110000"/>
                        </a:lnSpc>
                        <a:buNone/>
                      </a:pPr>
                      <a:r>
                        <a:rPr sz="1575" b="0" lang="en-US">
                          <a:solidFill>
                            <a:srgbClr val="172D51"/>
                          </a:solidFill>
                          <a:latin typeface="Cairo"/>
                          <a:ea typeface="Cairo"/>
                          <a:cs typeface="Cairo"/>
                        </a:rPr>
                        <a:t>12</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FFFFFF"/>
                    </a:solidFill>
                  </a:tcPr>
                </a:tc>
                <a:tc>
                  <a:txBody>
                    <a:bodyPr wrap="none">
                      <a:noAutofit/>
                    </a:bodyPr>
                    <a:lstStyle/>
                    <a:p>
                      <a:pPr algn="r" rtl="1">
                        <a:lnSpc>
                          <a:spcPct val="110000"/>
                        </a:lnSpc>
                        <a:buNone/>
                      </a:pPr>
                      <a:r>
                        <a:rPr sz="1575" b="0" lang="ar-SA">
                          <a:solidFill>
                            <a:srgbClr val="172D51"/>
                          </a:solidFill>
                          <a:latin typeface="Cairo"/>
                          <a:ea typeface="Cairo"/>
                          <a:cs typeface="Cairo"/>
                        </a:rPr>
                        <a:t>رسوم التوصيل تساوي تكلفته</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FFFFFF"/>
                    </a:solidFill>
                  </a:tcPr>
                </a:tc>
              </a:tr>
              <a:tr h="487363">
                <a:tc>
                  <a:txBody>
                    <a:bodyPr wrap="none">
                      <a:noAutofit/>
                    </a:bodyPr>
                    <a:lstStyle/>
                    <a:p>
                      <a:pPr algn="r" rtl="0">
                        <a:lnSpc>
                          <a:spcPct val="110000"/>
                        </a:lnSpc>
                        <a:buNone/>
                      </a:pPr>
                      <a:r>
                        <a:rPr sz="1575" b="1" lang="en-US">
                          <a:solidFill>
                            <a:srgbClr val="FFFFFF"/>
                          </a:solidFill>
                          <a:latin typeface="Cairo"/>
                          <a:ea typeface="Cairo"/>
                          <a:cs typeface="Cairo"/>
                        </a:rPr>
                        <a:t>117</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1248C2"/>
                    </a:solidFill>
                  </a:tcPr>
                </a:tc>
                <a:tc>
                  <a:txBody>
                    <a:bodyPr wrap="none">
                      <a:noAutofit/>
                    </a:bodyPr>
                    <a:lstStyle/>
                    <a:p>
                      <a:pPr algn="r" rtl="1">
                        <a:lnSpc>
                          <a:spcPct val="110000"/>
                        </a:lnSpc>
                        <a:buNone/>
                      </a:pPr>
                      <a:r>
                        <a:rPr sz="1575" b="1" lang="ar-SA">
                          <a:solidFill>
                            <a:srgbClr val="FFFFFF"/>
                          </a:solidFill>
                          <a:latin typeface="Cairo"/>
                          <a:ea typeface="Cairo"/>
                          <a:cs typeface="Cairo"/>
                        </a:rPr>
                        <a:t>إجمالي العميل قبل الضريبة</a:t>
                      </a:r>
                    </a:p>
                  </a:txBody>
                  <a:tcPr marL="123825" marR="123825" marT="76200" marB="76200" anchor="ctr">
                    <a:lnL w="6350">
                      <a:solidFill>
                        <a:srgbClr val="DCE4EF"/>
                      </a:solidFill>
                      <a:prstDash val="solid"/>
                    </a:lnL>
                    <a:lnR w="6350">
                      <a:solidFill>
                        <a:srgbClr val="DCE4EF"/>
                      </a:solidFill>
                      <a:prstDash val="solid"/>
                    </a:lnR>
                    <a:lnT w="6350">
                      <a:solidFill>
                        <a:srgbClr val="DCE4EF"/>
                      </a:solidFill>
                      <a:prstDash val="solid"/>
                    </a:lnT>
                    <a:lnB w="6350">
                      <a:solidFill>
                        <a:srgbClr val="DCE4EF"/>
                      </a:solidFill>
                      <a:prstDash val="solid"/>
                    </a:lnB>
                    <a:solidFill>
                      <a:srgbClr val="1248C2"/>
                    </a:solidFill>
                  </a:tcPr>
                </a:tc>
              </a:tr>
            </a:tbl>
          </a:graphicData>
        </a:graphic>
      </p:graphicFrame>
      <p:sp>
        <p:nvSpPr>
          <p:cNvPr id="5" name="ar-copy-61">
            <a:extLst>
              <a:ext uri="{FF2B5EF4-FFF2-40B4-BE49-F238E27FC236}">
                <ns2:creationId id="{0978B12A-B8F0-4A37-BD10-20511ADF4EC2}"/>
              </a:ext>
            </a:extLst>
          </p:cNvPr>
          <p:cNvSpPr>
            <a:spLocks noGrp="1"/>
          </p:cNvSpPr>
          <p:nvPr/>
        </p:nvSpPr>
        <p:spPr>
          <a:xfrm>
            <a:off x="638175" y="2057400"/>
            <a:ext cx="4324350" cy="437198"/>
          </a:xfrm>
          <a:prstGeom prst="rect">
            <a:avLst/>
          </a:prstGeom>
          <a:noFill/>
          <a:ln w="0">
            <a:noFill/>
          </a:ln>
        </p:spPr>
        <p:txBody>
          <a:bodyPr wrap="none" lIns="0" tIns="0" rIns="0" bIns="0" anchor="t">
            <a:noAutofit/>
          </a:bodyPr>
          <a:lstStyle/>
          <a:p>
            <a:pPr algn="r" rtl="1">
              <a:lnSpc>
                <a:spcPts val="2734"/>
              </a:lnSpc>
              <a:buNone/>
              <a:defRPr sz="2025" b="1" lang="ar-SA">
                <a:solidFill>
                  <a:srgbClr val="172D51"/>
                </a:solidFill>
                <a:latin typeface="Cairo"/>
                <a:ea typeface="Cairo"/>
                <a:cs typeface="Cairo"/>
              </a:defRPr>
            </a:pPr>
            <a:r>
              <a:rPr sz="2025" b="1" lang="ar-SA">
                <a:solidFill>
                  <a:srgbClr val="172D51"/>
                </a:solidFill>
                <a:latin typeface="Cairo"/>
                <a:ea typeface="Cairo"/>
                <a:cs typeface="Cairo"/>
              </a:rPr>
              <a:t>ما يتبقى للمتجر</a:t>
            </a:r>
          </a:p>
        </p:txBody>
      </p:sp>
      <p:sp>
        <p:nvSpPr>
          <p:cNvPr id="6" name="ar-copy-62">
            <a:extLst>
              <a:ext uri="{FF2B5EF4-FFF2-40B4-BE49-F238E27FC236}">
                <ns2:creationId id="{FD293943-124D-403F-95F8-EE6FA950ECF9}"/>
              </a:ext>
            </a:extLst>
          </p:cNvPr>
          <p:cNvSpPr>
            <a:spLocks noGrp="1"/>
          </p:cNvSpPr>
          <p:nvPr/>
        </p:nvSpPr>
        <p:spPr>
          <a:xfrm>
            <a:off x="638175" y="2686050"/>
            <a:ext cx="4324350" cy="550545"/>
          </a:xfrm>
          <a:prstGeom prst="rect">
            <a:avLst/>
          </a:prstGeom>
          <a:noFill/>
          <a:ln w="0">
            <a:noFill/>
          </a:ln>
        </p:spPr>
        <p:txBody>
          <a:bodyPr wrap="none" lIns="0" tIns="0" rIns="0" bIns="0" anchor="t">
            <a:noAutofit/>
          </a:bodyPr>
          <a:lstStyle/>
          <a:p>
            <a:pPr algn="r" rtl="0">
              <a:lnSpc>
                <a:spcPts val="3442"/>
              </a:lnSpc>
              <a:buNone/>
              <a:defRPr sz="2550" b="1" lang="en-US">
                <a:solidFill>
                  <a:srgbClr val="1248C2"/>
                </a:solidFill>
                <a:latin typeface="Poppins"/>
                <a:ea typeface="Poppins"/>
                <a:cs typeface="Poppins"/>
              </a:defRPr>
            </a:pPr>
            <a:r>
              <a:rPr sz="2550" b="1" lang="en-US">
                <a:solidFill>
                  <a:srgbClr val="1248C2"/>
                </a:solidFill>
                <a:latin typeface="Poppins"/>
                <a:ea typeface="Poppins"/>
                <a:cs typeface="Poppins"/>
              </a:rPr>
              <a:t>95 − 70 − 3 = 22</a:t>
            </a:r>
          </a:p>
        </p:txBody>
      </p:sp>
      <p:sp>
        <p:nvSpPr>
          <p:cNvPr id="7" name="ar-copy-63">
            <a:extLst>
              <a:ext uri="{FF2B5EF4-FFF2-40B4-BE49-F238E27FC236}">
                <ns2:creationId id="{51B00EF0-2C07-4F17-800A-17E34C864600}"/>
              </a:ext>
            </a:extLst>
          </p:cNvPr>
          <p:cNvSpPr>
            <a:spLocks noGrp="1"/>
          </p:cNvSpPr>
          <p:nvPr/>
        </p:nvSpPr>
        <p:spPr>
          <a:xfrm>
            <a:off x="628650" y="3390900"/>
            <a:ext cx="4333875" cy="668179"/>
          </a:xfrm>
          <a:prstGeom prst="rect">
            <a:avLst/>
          </a:prstGeom>
          <a:noFill/>
          <a:ln w="0">
            <a:noFill/>
          </a:ln>
        </p:spPr>
        <p:txBody>
          <a:bodyPr wrap="none" lIns="0" tIns="0" rIns="0" bIns="0" anchor="t">
            <a:noAutofit/>
          </a:bodyPr>
          <a:lstStyle/>
          <a:p>
            <a:pPr algn="r" rtl="1">
              <a:lnSpc>
                <a:spcPts val="2329"/>
              </a:lnSpc>
              <a:buNone/>
              <a:defRPr sz="1725" b="0" lang="ar-SA">
                <a:solidFill>
                  <a:srgbClr val="5B6A80"/>
                </a:solidFill>
                <a:latin typeface="Cairo"/>
                <a:ea typeface="Cairo"/>
                <a:cs typeface="Cairo"/>
              </a:defRPr>
            </a:pPr>
            <a:r>
              <a:rPr sz="1725" b="0" lang="ar-SA">
                <a:solidFill>
                  <a:srgbClr val="5B6A80"/>
                </a:solidFill>
                <a:latin typeface="Cairo"/>
                <a:ea typeface="Cairo"/>
                <a:cs typeface="Cairo"/>
              </a:rPr>
              <a:t>السعر المتفق عليه بعد خصم تكلفة</a:t>
            </a:r>
          </a:p>
          <a:p>
            <a:pPr algn="r" rtl="1">
              <a:lnSpc>
                <a:spcPts val="2329"/>
              </a:lnSpc>
              <a:buNone/>
              <a:defRPr sz="1725" b="0" lang="ar-SA">
                <a:solidFill>
                  <a:srgbClr val="5B6A80"/>
                </a:solidFill>
                <a:latin typeface="Cairo"/>
                <a:ea typeface="Cairo"/>
                <a:cs typeface="Cairo"/>
              </a:defRPr>
            </a:pPr>
            <a:r>
              <a:rPr sz="1725" b="0" lang="ar-SA">
                <a:solidFill>
                  <a:srgbClr val="5B6A80"/>
                </a:solidFill>
                <a:latin typeface="Cairo"/>
                <a:ea typeface="Cairo"/>
                <a:cs typeface="Cairo"/>
              </a:rPr>
              <a:t>المنتج والتجهيز الإضافي.</a:t>
            </a:r>
          </a:p>
        </p:txBody>
      </p:sp>
      <p:sp>
        <p:nvSpPr>
          <p:cNvPr id="8" name="ar-copy-64">
            <a:extLst>
              <a:ext uri="{FF2B5EF4-FFF2-40B4-BE49-F238E27FC236}">
                <ns2:creationId id="{33FB9AC7-329F-405D-998F-BB6D424A67BC}"/>
              </a:ext>
            </a:extLst>
          </p:cNvPr>
          <p:cNvSpPr>
            <a:spLocks noGrp="1"/>
          </p:cNvSpPr>
          <p:nvPr/>
        </p:nvSpPr>
        <p:spPr>
          <a:xfrm>
            <a:off x="628650" y="4362450"/>
            <a:ext cx="4333875" cy="453390"/>
          </a:xfrm>
          <a:prstGeom prst="rect">
            <a:avLst/>
          </a:prstGeom>
          <a:noFill/>
          <a:ln w="0">
            <a:noFill/>
          </a:ln>
        </p:spPr>
        <p:txBody>
          <a:bodyPr wrap="none" lIns="0" tIns="0" rIns="0" bIns="0" anchor="t">
            <a:noAutofit/>
          </a:bodyPr>
          <a:lstStyle/>
          <a:p>
            <a:pPr algn="r" rtl="1">
              <a:lnSpc>
                <a:spcPts val="2835"/>
              </a:lnSpc>
              <a:buNone/>
              <a:defRPr sz="2100" b="1" lang="ar-SA">
                <a:solidFill>
                  <a:srgbClr val="172D51"/>
                </a:solidFill>
                <a:latin typeface="Cairo"/>
                <a:ea typeface="Cairo"/>
                <a:cs typeface="Cairo"/>
              </a:defRPr>
            </a:pPr>
            <a:r>
              <a:rPr sz="2100" b="1" lang="ar-SA">
                <a:solidFill>
                  <a:srgbClr val="172D51"/>
                </a:solidFill>
                <a:latin typeface="Cairo"/>
                <a:ea typeface="Cairo"/>
                <a:cs typeface="Cairo"/>
              </a:rPr>
              <a:t>مساهمة قدرها ٢٢ ريالًا</a:t>
            </a:r>
          </a:p>
        </p:txBody>
      </p:sp>
      <p:sp>
        <p:nvSpPr>
          <p:cNvPr id="9" name="ar-copy-65">
            <a:extLst>
              <a:ext uri="{FF2B5EF4-FFF2-40B4-BE49-F238E27FC236}">
                <ns2:creationId id="{7C5ED4F8-3737-4725-BBFA-0F52DDEFF9BD}"/>
              </a:ext>
            </a:extLst>
          </p:cNvPr>
          <p:cNvSpPr>
            <a:spLocks noGrp="1"/>
          </p:cNvSpPr>
          <p:nvPr/>
        </p:nvSpPr>
        <p:spPr>
          <a:xfrm>
            <a:off x="628650" y="4905375"/>
            <a:ext cx="4333875" cy="880110"/>
          </a:xfrm>
          <a:prstGeom prst="rect">
            <a:avLst/>
          </a:prstGeom>
          <a:noFill/>
          <a:ln w="0">
            <a:noFill/>
          </a:ln>
        </p:spPr>
        <p:txBody>
          <a:bodyPr wrap="none" lIns="0" tIns="0" rIns="0" bIns="0" anchor="t">
            <a:noAutofit/>
          </a:bodyPr>
          <a:lstStyle/>
          <a:p>
            <a:pPr algn="r" rtl="1">
              <a:lnSpc>
                <a:spcPts val="2126"/>
              </a:lnSpc>
              <a:buNone/>
              <a:defRPr sz="1575" b="0" lang="ar-SA">
                <a:solidFill>
                  <a:srgbClr val="5B6A80"/>
                </a:solidFill>
                <a:latin typeface="Cairo"/>
                <a:ea typeface="Cairo"/>
                <a:cs typeface="Cairo"/>
              </a:defRPr>
            </a:pPr>
            <a:r>
              <a:rPr sz="1575" b="0" lang="ar-SA">
                <a:solidFill>
                  <a:srgbClr val="5B6A80"/>
                </a:solidFill>
                <a:latin typeface="Cairo"/>
                <a:ea typeface="Cairo"/>
                <a:cs typeface="Cairo"/>
              </a:rPr>
              <a:t>قبل المصاريف الثابتة والضرائب</a:t>
            </a:r>
          </a:p>
          <a:p>
            <a:pPr algn="r" rtl="1">
              <a:lnSpc>
                <a:spcPts val="2126"/>
              </a:lnSpc>
              <a:buNone/>
              <a:defRPr sz="1575" b="0" lang="ar-SA">
                <a:solidFill>
                  <a:srgbClr val="5B6A80"/>
                </a:solidFill>
                <a:latin typeface="Cairo"/>
                <a:ea typeface="Cairo"/>
                <a:cs typeface="Cairo"/>
              </a:defRPr>
            </a:pPr>
            <a:r>
              <a:rPr sz="1575" b="0" lang="ar-SA">
                <a:solidFill>
                  <a:srgbClr val="5B6A80"/>
                </a:solidFill>
                <a:latin typeface="Cairo"/>
                <a:ea typeface="Cairo"/>
                <a:cs typeface="Cairo"/>
              </a:rPr>
              <a:t>والمرتجعات. إضافة باركيفا</a:t>
            </a:r>
          </a:p>
          <a:p>
            <a:pPr algn="r" rtl="1">
              <a:lnSpc>
                <a:spcPts val="2126"/>
              </a:lnSpc>
              <a:buNone/>
              <a:defRPr sz="1575" b="0" lang="ar-SA">
                <a:solidFill>
                  <a:srgbClr val="5B6A80"/>
                </a:solidFill>
                <a:latin typeface="Cairo"/>
                <a:ea typeface="Cairo"/>
                <a:cs typeface="Cairo"/>
              </a:defRPr>
            </a:pPr>
            <a:r>
              <a:rPr sz="1575" b="0" lang="ar-SA">
                <a:solidFill>
                  <a:srgbClr val="5B6A80"/>
                </a:solidFill>
                <a:latin typeface="Cairo"/>
                <a:ea typeface="Cairo"/>
                <a:cs typeface="Cairo"/>
              </a:rPr>
              <a:t>تغطي تكاليفها أيضًا.</a:t>
            </a:r>
          </a:p>
        </p:txBody>
      </p:sp>
      <p:sp>
        <p:nvSpPr>
          <p:cNvPr id="10" name="ar-copy-66">
            <a:extLst>
              <a:ext uri="{FF2B5EF4-FFF2-40B4-BE49-F238E27FC236}">
                <ns2:creationId id="{B6FBBB6B-A6C8-44EC-B055-E805E9842BFC}"/>
              </a:ext>
            </a:extLst>
          </p:cNvPr>
          <p:cNvSpPr>
            <a:spLocks noGrp="1"/>
          </p:cNvSpPr>
          <p:nvPr/>
        </p:nvSpPr>
        <p:spPr>
          <a:xfrm>
            <a:off x="914400" y="6029325"/>
            <a:ext cx="10668000" cy="275273"/>
          </a:xfrm>
          <a:prstGeom prst="rect">
            <a:avLst/>
          </a:prstGeom>
          <a:noFill/>
          <a:ln w="0">
            <a:noFill/>
          </a:ln>
        </p:spPr>
        <p:txBody>
          <a:bodyPr wrap="none" lIns="0" tIns="0" rIns="0" bIns="0" anchor="t">
            <a:noAutofit/>
          </a:bodyPr>
          <a:lstStyle/>
          <a:p>
            <a:pPr algn="r" rtl="1">
              <a:lnSpc>
                <a:spcPts val="1721"/>
              </a:lnSpc>
              <a:buNone/>
              <a:defRPr sz="1275" b="0" lang="ar-SA">
                <a:solidFill>
                  <a:srgbClr val="5B6A80"/>
                </a:solidFill>
                <a:latin typeface="Cairo"/>
                <a:ea typeface="Cairo"/>
                <a:cs typeface="Cairo"/>
              </a:defRPr>
            </a:pPr>
            <a:r>
              <a:rPr sz="1275" b="0" lang="ar-SA">
                <a:solidFill>
                  <a:srgbClr val="5B6A80"/>
                </a:solidFill>
                <a:latin typeface="Cairo"/>
                <a:ea typeface="Cairo"/>
                <a:cs typeface="Cairo"/>
              </a:rPr>
              <a:t>مبالغ توضيحية وليست أسعارًا متفقًا عليها. يحدد العقد الأسعار والضرائب والتعديلات ومواعيد الدفع.</a:t>
            </a:r>
          </a:p>
        </p:txBody>
      </p:sp>
      <p:sp>
        <p:nvSpPr>
          <p:cNvPr id="11" name="ar-copy-67">
            <a:extLst>
              <a:ext uri="{FF2B5EF4-FFF2-40B4-BE49-F238E27FC236}">
                <ns2:creationId id="{A9231B59-0565-48A9-B364-83E07CF23542}"/>
              </a:ext>
            </a:extLst>
          </p:cNvPr>
          <p:cNvSpPr>
            <a:spLocks noGrp="1"/>
          </p:cNvSpPr>
          <p:nvPr/>
        </p:nvSpPr>
        <p:spPr>
          <a:xfrm>
            <a:off x="609600" y="6419850"/>
            <a:ext cx="342900" cy="226695"/>
          </a:xfrm>
          <a:prstGeom prst="rect">
            <a:avLst/>
          </a:prstGeom>
          <a:noFill/>
          <a:ln w="0">
            <a:noFill/>
          </a:ln>
        </p:spPr>
        <p:txBody>
          <a:bodyPr wrap="none" lIns="0" tIns="0" rIns="0" bIns="0" anchor="t">
            <a:noAutofit/>
          </a:bodyPr>
          <a:lstStyle/>
          <a:p>
            <a:pPr algn="r" rtl="0">
              <a:lnSpc>
                <a:spcPts val="1418"/>
              </a:lnSpc>
              <a:buNone/>
              <a:defRPr sz="1050" b="0" lang="en-US">
                <a:solidFill>
                  <a:srgbClr val="5B6A80"/>
                </a:solidFill>
                <a:latin typeface="Poppins"/>
                <a:ea typeface="Poppins"/>
                <a:cs typeface="Poppins"/>
              </a:defRPr>
            </a:pPr>
            <a:r>
              <a:rPr sz="1050" b="0" lang="en-US">
                <a:solidFill>
                  <a:srgbClr val="5B6A80"/>
                </a:solidFill>
                <a:latin typeface="Poppins"/>
                <a:ea typeface="Poppins"/>
                <a:cs typeface="Poppins"/>
              </a:rPr>
              <a:t>08</a:t>
            </a:r>
          </a:p>
        </p:txBody>
      </p:sp>
    </p:spTree>
    <p:extLst>
      <p:ext uri="{BB962C8B-B14F-4D97-AF65-F5344CB8AC3E}">
        <ns3:creationId val="162241441"/>
      </p:ext>
    </p:extLst>
  </p:cSld>
</p:sld>
</file>

<file path=ppt/slides/slide9.xml><?xml version="1.0" encoding="utf-8"?>
<p:sld xmlns:a="http://schemas.openxmlformats.org/drawingml/2006/main" xmlns:ns2="http://schemas.microsoft.com/office/drawing/2014/main" xmlns:ns3="http://schemas.openxmlformats.org/officeDocument/2006/relationships" xmlns:ns4="http://schemas.microsoft.com/office/powerpoint/2010/main" xmlns:p="http://schemas.openxmlformats.org/presentationml/2006/main">
  <p:cSld>
    <p:bg>
      <p:bgPr>
        <a:solidFill>
          <a:srgbClr val="EDF2FB"/>
        </a:solidFill>
      </p:bgPr>
    </p:bg>
    <p:spTree>
      <p:nvGrpSpPr>
        <p:cNvPr id="1" name=""/>
        <p:cNvGrpSpPr/>
        <p:nvPr/>
      </p:nvGrpSpPr>
      <p:grpSpPr>
        <a:xfrm/>
      </p:grpSpPr>
      <p:sp>
        <p:nvSpPr>
          <p:cNvPr id="9" name="ar-copy-68">
            <a:extLst>
              <a:ext uri="{FF2B5EF4-FFF2-40B4-BE49-F238E27FC236}">
                <ns2:creationId id="{0B903A09-CB29-4D3C-AC6B-D3CFE83054A7}"/>
              </a:ext>
            </a:extLst>
          </p:cNvPr>
          <p:cNvSpPr>
            <a:spLocks noGrp="1"/>
          </p:cNvSpPr>
          <p:nvPr/>
        </p:nvSpPr>
        <p:spPr>
          <a:xfrm>
            <a:off x="1009650" y="504825"/>
            <a:ext cx="10572750" cy="793433"/>
          </a:xfrm>
          <a:prstGeom prst="rect">
            <a:avLst/>
          </a:prstGeom>
          <a:noFill/>
          <a:ln w="0">
            <a:noFill/>
          </a:ln>
        </p:spPr>
        <p:txBody>
          <a:bodyPr wrap="none" lIns="0" tIns="0" rIns="0" bIns="0" anchor="t">
            <a:noAutofit/>
          </a:bodyPr>
          <a:lstStyle/>
          <a:p>
            <a:pPr algn="r" rtl="1">
              <a:lnSpc>
                <a:spcPts val="4961"/>
              </a:lnSpc>
              <a:buNone/>
              <a:defRPr sz="3675" b="1" lang="ar-SA">
                <a:solidFill>
                  <a:srgbClr val="172D51"/>
                </a:solidFill>
                <a:latin typeface="Cairo"/>
                <a:ea typeface="Cairo"/>
                <a:cs typeface="Cairo"/>
              </a:defRPr>
            </a:pPr>
            <a:r>
              <a:rPr sz="3675" b="1" lang="ar-SA">
                <a:solidFill>
                  <a:srgbClr val="172D51"/>
                </a:solidFill>
                <a:latin typeface="Cairo"/>
                <a:ea typeface="Cairo"/>
                <a:cs typeface="Cairo"/>
              </a:rPr>
              <a:t>رؤية واضحة لأعمالكم</a:t>
            </a:r>
          </a:p>
        </p:txBody>
      </p:sp>
      <p:sp>
        <p:nvSpPr>
          <p:cNvPr id="2" name="ar-copy-69">
            <a:extLst>
              <a:ext uri="{FF2B5EF4-FFF2-40B4-BE49-F238E27FC236}">
                <ns2:creationId id="{0B72962C-75B2-413A-8F6A-A136CE992877}"/>
              </a:ext>
            </a:extLst>
          </p:cNvPr>
          <p:cNvSpPr>
            <a:spLocks noGrp="1"/>
          </p:cNvSpPr>
          <p:nvPr/>
        </p:nvSpPr>
        <p:spPr>
          <a:xfrm>
            <a:off x="914400" y="1276350"/>
            <a:ext cx="10668000" cy="372428"/>
          </a:xfrm>
          <a:prstGeom prst="rect">
            <a:avLst/>
          </a:prstGeom>
          <a:noFill/>
          <a:ln w="0">
            <a:noFill/>
          </a:ln>
        </p:spPr>
        <p:txBody>
          <a:bodyPr wrap="none" lIns="0" tIns="0" rIns="0" bIns="0" anchor="t">
            <a:noAutofit/>
          </a:bodyPr>
          <a:lstStyle/>
          <a:p>
            <a:pPr algn="r" rtl="1">
              <a:lnSpc>
                <a:spcPts val="2329"/>
              </a:lnSpc>
              <a:buNone/>
              <a:defRPr sz="1725" b="0" lang="ar-SA">
                <a:solidFill>
                  <a:srgbClr val="5B6A80"/>
                </a:solidFill>
                <a:latin typeface="Cairo"/>
                <a:ea typeface="Cairo"/>
                <a:cs typeface="Cairo"/>
              </a:defRPr>
            </a:pPr>
            <a:r>
              <a:rPr sz="1725" b="0" lang="ar-SA">
                <a:solidFill>
                  <a:srgbClr val="5B6A80"/>
                </a:solidFill>
                <a:latin typeface="Cairo"/>
                <a:ea typeface="Cairo"/>
                <a:cs typeface="Cairo"/>
              </a:rPr>
              <a:t>الطلبات والمبيعات بالأسعار المتفق عليها والتسويات في مكان واحد.</a:t>
            </a:r>
          </a:p>
        </p:txBody>
      </p:sp>
      <p:pic>
        <p:nvPicPr>
          <p:cNvPr id="11" name=""/>
          <p:cNvPicPr>
            <a:picLocks noChangeAspect="1"/>
          </p:cNvPicPr>
          <p:nvPr/>
        </p:nvPicPr>
        <p:blipFill>
          <a:blip ns3:embed="R93628f91b00b497b"/>
          <a:stretch/>
        </p:blipFill>
        <p:spPr>
          <a:xfrm>
            <a:off x="4888490" y="1838325"/>
            <a:ext cx="5758295" cy="4524375"/>
          </a:xfrm>
          <a:prstGeom prst="rect">
            <a:avLst/>
          </a:prstGeom>
        </p:spPr>
      </p:pic>
      <p:sp>
        <p:nvSpPr>
          <p:cNvPr id="4" name="ar-copy-70">
            <a:extLst>
              <a:ext uri="{FF2B5EF4-FFF2-40B4-BE49-F238E27FC236}">
                <ns2:creationId id="{3F4A67A7-0E98-4476-9FCD-CC13886435A7}"/>
              </a:ext>
            </a:extLst>
          </p:cNvPr>
          <p:cNvSpPr>
            <a:spLocks noGrp="1"/>
          </p:cNvSpPr>
          <p:nvPr/>
        </p:nvSpPr>
        <p:spPr>
          <a:xfrm>
            <a:off x="581025" y="2095500"/>
            <a:ext cx="2952750" cy="404813"/>
          </a:xfrm>
          <a:prstGeom prst="rect">
            <a:avLst/>
          </a:prstGeom>
          <a:noFill/>
          <a:ln w="0">
            <a:noFill/>
          </a:ln>
        </p:spPr>
        <p:txBody>
          <a:bodyPr wrap="none" lIns="0" tIns="0" rIns="0" bIns="0" anchor="t">
            <a:noAutofit/>
          </a:bodyPr>
          <a:lstStyle/>
          <a:p>
            <a:pPr algn="r" rtl="1">
              <a:lnSpc>
                <a:spcPts val="2531"/>
              </a:lnSpc>
              <a:buNone/>
              <a:defRPr sz="1875" b="1" lang="ar-SA">
                <a:solidFill>
                  <a:srgbClr val="1248C2"/>
                </a:solidFill>
                <a:latin typeface="Cairo"/>
                <a:ea typeface="Cairo"/>
                <a:cs typeface="Cairo"/>
              </a:defRPr>
            </a:pPr>
            <a:r>
              <a:rPr sz="1875" b="1" lang="ar-SA">
                <a:solidFill>
                  <a:srgbClr val="1248C2"/>
                </a:solidFill>
                <a:latin typeface="Cairo"/>
                <a:ea typeface="Cairo"/>
                <a:cs typeface="Cairo"/>
              </a:rPr>
              <a:t>فهم مستحقاتكم</a:t>
            </a:r>
          </a:p>
        </p:txBody>
      </p:sp>
      <p:sp>
        <p:nvSpPr>
          <p:cNvPr id="5" name="ar-copy-71">
            <a:extLst>
              <a:ext uri="{FF2B5EF4-FFF2-40B4-BE49-F238E27FC236}">
                <ns2:creationId id="{13908017-95C2-4005-9419-4D076005A72E}"/>
              </a:ext>
            </a:extLst>
          </p:cNvPr>
          <p:cNvSpPr>
            <a:spLocks noGrp="1"/>
          </p:cNvSpPr>
          <p:nvPr/>
        </p:nvSpPr>
        <p:spPr>
          <a:xfrm>
            <a:off x="581025" y="2619375"/>
            <a:ext cx="2952750" cy="922020"/>
          </a:xfrm>
          <a:prstGeom prst="rect">
            <a:avLst/>
          </a:prstGeom>
          <a:noFill/>
          <a:ln w="0">
            <a:noFill/>
          </a:ln>
        </p:spPr>
        <p:txBody>
          <a:bodyPr wrap="none" lIns="0" tIns="0" rIns="0" bIns="0" anchor="t">
            <a:noAutofit/>
          </a:bodyPr>
          <a:lstStyle/>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تابعوا الطلبات المكتملة</a:t>
            </a:r>
          </a:p>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والمبالغ المدفوعة</a:t>
            </a:r>
          </a:p>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والتسوية التالية.</a:t>
            </a:r>
          </a:p>
        </p:txBody>
      </p:sp>
      <p:sp>
        <p:nvSpPr>
          <p:cNvPr id="6" name="ar-copy-72">
            <a:extLst>
              <a:ext uri="{FF2B5EF4-FFF2-40B4-BE49-F238E27FC236}">
                <ns2:creationId id="{20D39759-4F99-42E2-851B-DF3C9CCC1079}"/>
              </a:ext>
            </a:extLst>
          </p:cNvPr>
          <p:cNvSpPr>
            <a:spLocks noGrp="1"/>
          </p:cNvSpPr>
          <p:nvPr/>
        </p:nvSpPr>
        <p:spPr>
          <a:xfrm>
            <a:off x="581025" y="4105275"/>
            <a:ext cx="2952750" cy="404813"/>
          </a:xfrm>
          <a:prstGeom prst="rect">
            <a:avLst/>
          </a:prstGeom>
          <a:noFill/>
          <a:ln w="0">
            <a:noFill/>
          </a:ln>
        </p:spPr>
        <p:txBody>
          <a:bodyPr wrap="none" lIns="0" tIns="0" rIns="0" bIns="0" anchor="t">
            <a:noAutofit/>
          </a:bodyPr>
          <a:lstStyle/>
          <a:p>
            <a:pPr algn="r" rtl="1">
              <a:lnSpc>
                <a:spcPts val="2531"/>
              </a:lnSpc>
              <a:buNone/>
              <a:defRPr sz="1875" b="1" lang="ar-SA">
                <a:solidFill>
                  <a:srgbClr val="172D51"/>
                </a:solidFill>
                <a:latin typeface="Cairo"/>
                <a:ea typeface="Cairo"/>
                <a:cs typeface="Cairo"/>
              </a:defRPr>
            </a:pPr>
            <a:r>
              <a:rPr sz="1875" b="1" lang="ar-SA">
                <a:solidFill>
                  <a:srgbClr val="172D51"/>
                </a:solidFill>
                <a:latin typeface="Cairo"/>
                <a:ea typeface="Cairo"/>
                <a:cs typeface="Cairo"/>
              </a:rPr>
              <a:t>التخطيط للطلب التالي</a:t>
            </a:r>
          </a:p>
        </p:txBody>
      </p:sp>
      <p:sp>
        <p:nvSpPr>
          <p:cNvPr id="7" name="ar-copy-73">
            <a:extLst>
              <a:ext uri="{FF2B5EF4-FFF2-40B4-BE49-F238E27FC236}">
                <ns2:creationId id="{AB03BC42-C232-42C8-9175-9446C901A771}"/>
              </a:ext>
            </a:extLst>
          </p:cNvPr>
          <p:cNvSpPr>
            <a:spLocks noGrp="1"/>
          </p:cNvSpPr>
          <p:nvPr/>
        </p:nvSpPr>
        <p:spPr>
          <a:xfrm>
            <a:off x="581025" y="4638675"/>
            <a:ext cx="2952750" cy="922020"/>
          </a:xfrm>
          <a:prstGeom prst="rect">
            <a:avLst/>
          </a:prstGeom>
          <a:noFill/>
          <a:ln w="0">
            <a:noFill/>
          </a:ln>
        </p:spPr>
        <p:txBody>
          <a:bodyPr wrap="none" lIns="0" tIns="0" rIns="0" bIns="0" anchor="t">
            <a:noAutofit/>
          </a:bodyPr>
          <a:lstStyle/>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استفيدوا من الطلب على المنتجات</a:t>
            </a:r>
          </a:p>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وتكرار الشراء لتوجيه المخزون</a:t>
            </a:r>
          </a:p>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والعروض.</a:t>
            </a:r>
          </a:p>
        </p:txBody>
      </p:sp>
      <p:sp>
        <p:nvSpPr>
          <p:cNvPr id="8" name="ar-copy-74">
            <a:extLst>
              <a:ext uri="{FF2B5EF4-FFF2-40B4-BE49-F238E27FC236}">
                <ns2:creationId id="{89674E3F-C70A-4773-912C-9FD7D4015EB0}"/>
              </a:ext>
            </a:extLst>
          </p:cNvPr>
          <p:cNvSpPr>
            <a:spLocks noGrp="1"/>
          </p:cNvSpPr>
          <p:nvPr/>
        </p:nvSpPr>
        <p:spPr>
          <a:xfrm>
            <a:off x="609600" y="6419850"/>
            <a:ext cx="342900" cy="226695"/>
          </a:xfrm>
          <a:prstGeom prst="rect">
            <a:avLst/>
          </a:prstGeom>
          <a:noFill/>
          <a:ln w="0">
            <a:noFill/>
          </a:ln>
        </p:spPr>
        <p:txBody>
          <a:bodyPr wrap="none" lIns="0" tIns="0" rIns="0" bIns="0" anchor="t">
            <a:noAutofit/>
          </a:bodyPr>
          <a:lstStyle/>
          <a:p>
            <a:pPr algn="r" rtl="0">
              <a:lnSpc>
                <a:spcPts val="1418"/>
              </a:lnSpc>
              <a:buNone/>
              <a:defRPr sz="1050" b="0" lang="en-US">
                <a:solidFill>
                  <a:srgbClr val="5B6A80"/>
                </a:solidFill>
                <a:latin typeface="Poppins"/>
                <a:ea typeface="Poppins"/>
                <a:cs typeface="Poppins"/>
              </a:defRPr>
            </a:pPr>
            <a:r>
              <a:rPr sz="1050" b="0" lang="en-US">
                <a:solidFill>
                  <a:srgbClr val="5B6A80"/>
                </a:solidFill>
                <a:latin typeface="Poppins"/>
                <a:ea typeface="Poppins"/>
                <a:cs typeface="Poppins"/>
              </a:rPr>
              <a:t>09</a:t>
            </a:r>
          </a:p>
        </p:txBody>
      </p:sp>
    </p:spTree>
    <p:extLst>
      <p:ext uri="{BB962C8B-B14F-4D97-AF65-F5344CB8AC3E}">
        <ns4:creationId val="1033514510"/>
      </p:ext>
    </p:extLst>
  </p:cSld>
</p:sld>
</file>

<file path=ppt/slides/slide10.xml><?xml version="1.0" encoding="utf-8"?>
<p:sld xmlns:a="http://schemas.openxmlformats.org/drawingml/2006/main" xmlns:ns2="http://schemas.openxmlformats.org/officeDocument/2006/relationships" xmlns:ns3="http://schemas.microsoft.com/office/drawing/2014/main" xmlns:ns4="http://schemas.microsoft.com/office/powerpoint/2010/main" xmlns:p="http://schemas.openxmlformats.org/presentationml/2006/main">
  <p:cSld>
    <p:bg>
      <p:bgPr>
        <a:solidFill>
          <a:srgbClr val="FFFFFF"/>
        </a:solidFill>
      </p:bgPr>
    </p:bg>
    <p:spTree>
      <p:nvGrpSpPr>
        <p:cNvPr id="1" name=""/>
        <p:cNvGrpSpPr/>
        <p:nvPr/>
      </p:nvGrpSpPr>
      <p:grpSpPr>
        <a:xfrm/>
      </p:grpSpPr>
      <p:pic>
        <p:nvPicPr>
          <p:cNvPr id="9" name=""/>
          <p:cNvPicPr>
            <a:picLocks noChangeAspect="1"/>
          </p:cNvPicPr>
          <p:nvPr/>
        </p:nvPicPr>
        <p:blipFill>
          <a:blip ns2:embed="R754a685047ae4545"/>
          <a:stretch/>
        </p:blipFill>
        <p:spPr>
          <a:xfrm>
            <a:off x="8096250" y="342900"/>
            <a:ext cx="3333750" cy="6067425"/>
          </a:xfrm>
          <a:prstGeom prst="rect">
            <a:avLst/>
          </a:prstGeom>
        </p:spPr>
      </p:pic>
      <p:sp>
        <p:nvSpPr>
          <p:cNvPr id="2" name="ar-copy-75">
            <a:extLst>
              <a:ext uri="{FF2B5EF4-FFF2-40B4-BE49-F238E27FC236}">
                <ns3:creationId id="{121EBA92-AD5A-4448-A53C-711CED22DB78}"/>
              </a:ext>
            </a:extLst>
          </p:cNvPr>
          <p:cNvSpPr>
            <a:spLocks noGrp="1"/>
          </p:cNvSpPr>
          <p:nvPr/>
        </p:nvSpPr>
        <p:spPr>
          <a:xfrm>
            <a:off x="561975" y="628650"/>
            <a:ext cx="6905625" cy="744855"/>
          </a:xfrm>
          <a:prstGeom prst="rect">
            <a:avLst/>
          </a:prstGeom>
          <a:noFill/>
          <a:ln w="0">
            <a:noFill/>
          </a:ln>
        </p:spPr>
        <p:txBody>
          <a:bodyPr wrap="none" lIns="0" tIns="0" rIns="0" bIns="0" anchor="t">
            <a:noAutofit/>
          </a:bodyPr>
          <a:lstStyle/>
          <a:p>
            <a:pPr algn="r" rtl="1">
              <a:lnSpc>
                <a:spcPts val="4658"/>
              </a:lnSpc>
              <a:buNone/>
              <a:defRPr sz="3450" b="1" lang="ar-SA">
                <a:solidFill>
                  <a:srgbClr val="172D51"/>
                </a:solidFill>
                <a:latin typeface="Cairo"/>
                <a:ea typeface="Cairo"/>
                <a:cs typeface="Cairo"/>
              </a:defRPr>
            </a:pPr>
            <a:r>
              <a:rPr sz="3450" b="1" lang="ar-SA">
                <a:solidFill>
                  <a:srgbClr val="172D51"/>
                </a:solidFill>
                <a:latin typeface="Cairo"/>
                <a:ea typeface="Cairo"/>
                <a:cs typeface="Cairo"/>
              </a:rPr>
              <a:t>شريك محلي أكثر ظهورًا</a:t>
            </a:r>
          </a:p>
        </p:txBody>
      </p:sp>
      <p:sp>
        <p:nvSpPr>
          <p:cNvPr id="3" name="ar-copy-76">
            <a:extLst>
              <a:ext uri="{FF2B5EF4-FFF2-40B4-BE49-F238E27FC236}">
                <ns3:creationId id="{DA672C95-BD9F-406C-ADA3-01AE7F235E31}"/>
              </a:ext>
            </a:extLst>
          </p:cNvPr>
          <p:cNvSpPr>
            <a:spLocks noGrp="1"/>
          </p:cNvSpPr>
          <p:nvPr/>
        </p:nvSpPr>
        <p:spPr>
          <a:xfrm>
            <a:off x="609600" y="2066925"/>
            <a:ext cx="6858000" cy="453390"/>
          </a:xfrm>
          <a:prstGeom prst="rect">
            <a:avLst/>
          </a:prstGeom>
          <a:noFill/>
          <a:ln w="0">
            <a:noFill/>
          </a:ln>
        </p:spPr>
        <p:txBody>
          <a:bodyPr wrap="none" lIns="0" tIns="0" rIns="0" bIns="0" anchor="t">
            <a:noAutofit/>
          </a:bodyPr>
          <a:lstStyle/>
          <a:p>
            <a:pPr algn="r" rtl="1">
              <a:lnSpc>
                <a:spcPts val="2835"/>
              </a:lnSpc>
              <a:buNone/>
              <a:defRPr sz="2100" b="1" lang="ar-SA">
                <a:solidFill>
                  <a:srgbClr val="1248C2"/>
                </a:solidFill>
                <a:latin typeface="Cairo"/>
                <a:ea typeface="Cairo"/>
                <a:cs typeface="Cairo"/>
              </a:defRPr>
            </a:pPr>
            <a:r>
              <a:rPr sz="2100" b="1" lang="ar-SA">
                <a:solidFill>
                  <a:srgbClr val="1248C2"/>
                </a:solidFill>
                <a:latin typeface="Cairo"/>
                <a:ea typeface="Cairo"/>
                <a:cs typeface="Cairo"/>
              </a:rPr>
              <a:t>حضور مميز على الخريطة</a:t>
            </a:r>
          </a:p>
        </p:txBody>
      </p:sp>
      <p:sp>
        <p:nvSpPr>
          <p:cNvPr id="4" name="ar-copy-77">
            <a:extLst>
              <a:ext uri="{FF2B5EF4-FFF2-40B4-BE49-F238E27FC236}">
                <ns3:creationId id="{BB69B7B3-CD3B-4C4E-B67D-44987F1D3BA9}"/>
              </a:ext>
            </a:extLst>
          </p:cNvPr>
          <p:cNvSpPr>
            <a:spLocks noGrp="1"/>
          </p:cNvSpPr>
          <p:nvPr/>
        </p:nvSpPr>
        <p:spPr>
          <a:xfrm>
            <a:off x="695325" y="2619375"/>
            <a:ext cx="6772275" cy="697230"/>
          </a:xfrm>
          <a:prstGeom prst="rect">
            <a:avLst/>
          </a:prstGeom>
          <a:noFill/>
          <a:ln w="0">
            <a:noFill/>
          </a:ln>
        </p:spPr>
        <p:txBody>
          <a:bodyPr wrap="none" lIns="0" tIns="0" rIns="0" bIns="0" anchor="t">
            <a:noAutofit/>
          </a:bodyPr>
          <a:lstStyle/>
          <a:p>
            <a:pPr algn="r" rtl="1">
              <a:lnSpc>
                <a:spcPts val="2430"/>
              </a:lnSpc>
              <a:buNone/>
              <a:defRPr sz="1800" b="0" lang="ar-SA">
                <a:solidFill>
                  <a:srgbClr val="5B6A80"/>
                </a:solidFill>
                <a:latin typeface="Cairo"/>
                <a:ea typeface="Cairo"/>
                <a:cs typeface="Cairo"/>
              </a:defRPr>
            </a:pPr>
            <a:r>
              <a:rPr sz="1800" b="0" lang="ar-SA">
                <a:solidFill>
                  <a:srgbClr val="5B6A80"/>
                </a:solidFill>
                <a:latin typeface="Cairo"/>
                <a:ea typeface="Cairo"/>
                <a:cs typeface="Cairo"/>
              </a:rPr>
              <a:t>علامة بارزة للشريك وصفحة للمتجر</a:t>
            </a:r>
          </a:p>
          <a:p>
            <a:pPr algn="r" rtl="1">
              <a:lnSpc>
                <a:spcPts val="2430"/>
              </a:lnSpc>
              <a:buNone/>
              <a:defRPr sz="1800" b="0" lang="ar-SA">
                <a:solidFill>
                  <a:srgbClr val="5B6A80"/>
                </a:solidFill>
                <a:latin typeface="Cairo"/>
                <a:ea typeface="Cairo"/>
                <a:cs typeface="Cairo"/>
              </a:defRPr>
            </a:pPr>
            <a:r>
              <a:rPr sz="1800" b="0" lang="ar-SA">
                <a:solidFill>
                  <a:srgbClr val="5B6A80"/>
                </a:solidFill>
                <a:latin typeface="Cairo"/>
                <a:ea typeface="Cairo"/>
                <a:cs typeface="Cairo"/>
              </a:rPr>
              <a:t>تساعدان العملاء على التعرّف إلى أعمالكم.</a:t>
            </a:r>
          </a:p>
        </p:txBody>
      </p:sp>
      <p:sp>
        <p:nvSpPr>
          <p:cNvPr id="5" name="ar-copy-78">
            <a:extLst>
              <a:ext uri="{FF2B5EF4-FFF2-40B4-BE49-F238E27FC236}">
                <ns3:creationId id="{0FA84B14-CC1B-4E6F-BC1F-FCA402523504}"/>
              </a:ext>
            </a:extLst>
          </p:cNvPr>
          <p:cNvSpPr>
            <a:spLocks noGrp="1"/>
          </p:cNvSpPr>
          <p:nvPr/>
        </p:nvSpPr>
        <p:spPr>
          <a:xfrm>
            <a:off x="609600" y="3943350"/>
            <a:ext cx="6858000" cy="453390"/>
          </a:xfrm>
          <a:prstGeom prst="rect">
            <a:avLst/>
          </a:prstGeom>
          <a:noFill/>
          <a:ln w="0">
            <a:noFill/>
          </a:ln>
        </p:spPr>
        <p:txBody>
          <a:bodyPr wrap="none" lIns="0" tIns="0" rIns="0" bIns="0" anchor="t">
            <a:noAutofit/>
          </a:bodyPr>
          <a:lstStyle/>
          <a:p>
            <a:pPr algn="r" rtl="1">
              <a:lnSpc>
                <a:spcPts val="2835"/>
              </a:lnSpc>
              <a:buNone/>
              <a:defRPr sz="2100" b="1" lang="ar-SA">
                <a:solidFill>
                  <a:srgbClr val="172D51"/>
                </a:solidFill>
                <a:latin typeface="Cairo"/>
                <a:ea typeface="Cairo"/>
                <a:cs typeface="Cairo"/>
              </a:defRPr>
            </a:pPr>
            <a:r>
              <a:rPr sz="2100" b="1" lang="ar-SA">
                <a:solidFill>
                  <a:srgbClr val="172D51"/>
                </a:solidFill>
                <a:latin typeface="Cairo"/>
                <a:ea typeface="Cairo"/>
                <a:cs typeface="Cairo"/>
              </a:rPr>
              <a:t>توصيات تناسب الموقع</a:t>
            </a:r>
          </a:p>
        </p:txBody>
      </p:sp>
      <p:sp>
        <p:nvSpPr>
          <p:cNvPr id="6" name="ar-copy-79">
            <a:extLst>
              <a:ext uri="{FF2B5EF4-FFF2-40B4-BE49-F238E27FC236}">
                <ns3:creationId id="{14C38022-0216-40B0-A931-80B9F0008FF1}"/>
              </a:ext>
            </a:extLst>
          </p:cNvPr>
          <p:cNvSpPr>
            <a:spLocks noGrp="1"/>
          </p:cNvSpPr>
          <p:nvPr/>
        </p:nvSpPr>
        <p:spPr>
          <a:xfrm>
            <a:off x="695325" y="4524375"/>
            <a:ext cx="6772275" cy="1005840"/>
          </a:xfrm>
          <a:prstGeom prst="rect">
            <a:avLst/>
          </a:prstGeom>
          <a:noFill/>
          <a:ln w="0">
            <a:noFill/>
          </a:ln>
        </p:spPr>
        <p:txBody>
          <a:bodyPr wrap="none" lIns="0" tIns="0" rIns="0" bIns="0" anchor="t">
            <a:noAutofit/>
          </a:bodyPr>
          <a:lstStyle/>
          <a:p>
            <a:pPr algn="r" rtl="1">
              <a:lnSpc>
                <a:spcPts val="2430"/>
              </a:lnSpc>
              <a:buNone/>
              <a:defRPr sz="1800" b="0" lang="ar-SA">
                <a:solidFill>
                  <a:srgbClr val="5B6A80"/>
                </a:solidFill>
                <a:latin typeface="Cairo"/>
                <a:ea typeface="Cairo"/>
                <a:cs typeface="Cairo"/>
              </a:defRPr>
            </a:pPr>
            <a:r>
              <a:rPr sz="1800" b="0" lang="ar-SA">
                <a:solidFill>
                  <a:srgbClr val="5B6A80"/>
                </a:solidFill>
                <a:latin typeface="Cairo"/>
                <a:ea typeface="Cairo"/>
                <a:cs typeface="Cairo"/>
              </a:rPr>
              <a:t>توصيات محلية مخططة تعرّف بمنتجاتكم</a:t>
            </a:r>
          </a:p>
          <a:p>
            <a:pPr algn="r" rtl="1">
              <a:lnSpc>
                <a:spcPts val="2430"/>
              </a:lnSpc>
              <a:buNone/>
              <a:defRPr sz="1800" b="0" lang="ar-SA">
                <a:solidFill>
                  <a:srgbClr val="5B6A80"/>
                </a:solidFill>
                <a:latin typeface="Cairo"/>
                <a:ea typeface="Cairo"/>
                <a:cs typeface="Cairo"/>
              </a:defRPr>
            </a:pPr>
            <a:r>
              <a:rPr sz="1800" b="0" lang="ar-SA">
                <a:solidFill>
                  <a:srgbClr val="5B6A80"/>
                </a:solidFill>
                <a:latin typeface="Cairo"/>
                <a:ea typeface="Cairo"/>
                <a:cs typeface="Cairo"/>
              </a:rPr>
              <a:t>للأشخاص القريبين. وأدوات المتابعة وإعادة</a:t>
            </a:r>
          </a:p>
          <a:p>
            <a:pPr algn="r" rtl="1">
              <a:lnSpc>
                <a:spcPts val="2430"/>
              </a:lnSpc>
              <a:buNone/>
              <a:defRPr sz="1800" b="0" lang="ar-SA">
                <a:solidFill>
                  <a:srgbClr val="5B6A80"/>
                </a:solidFill>
                <a:latin typeface="Cairo"/>
                <a:ea typeface="Cairo"/>
                <a:cs typeface="Cairo"/>
              </a:defRPr>
            </a:pPr>
            <a:r>
              <a:rPr sz="1800" b="0" lang="ar-SA">
                <a:solidFill>
                  <a:srgbClr val="5B6A80"/>
                </a:solidFill>
                <a:latin typeface="Cairo"/>
                <a:ea typeface="Cairo"/>
                <a:cs typeface="Cairo"/>
              </a:rPr>
              <a:t>الطلب تساعد على تكرار الشراء.</a:t>
            </a:r>
          </a:p>
        </p:txBody>
      </p:sp>
      <p:sp>
        <p:nvSpPr>
          <p:cNvPr id="7" name="ar-copy-80">
            <a:extLst>
              <a:ext uri="{FF2B5EF4-FFF2-40B4-BE49-F238E27FC236}">
                <ns3:creationId id="{8C036358-F84C-4CB1-9867-F35752125154}"/>
              </a:ext>
            </a:extLst>
          </p:cNvPr>
          <p:cNvSpPr>
            <a:spLocks noGrp="1"/>
          </p:cNvSpPr>
          <p:nvPr/>
        </p:nvSpPr>
        <p:spPr>
          <a:xfrm>
            <a:off x="704850" y="6048375"/>
            <a:ext cx="6762750" cy="259080"/>
          </a:xfrm>
          <a:prstGeom prst="rect">
            <a:avLst/>
          </a:prstGeom>
          <a:noFill/>
          <a:ln w="0">
            <a:noFill/>
          </a:ln>
        </p:spPr>
        <p:txBody>
          <a:bodyPr wrap="none" lIns="0" tIns="0" rIns="0" bIns="0" anchor="t">
            <a:noAutofit/>
          </a:bodyPr>
          <a:lstStyle/>
          <a:p>
            <a:pPr algn="r" rtl="1">
              <a:lnSpc>
                <a:spcPts val="1620"/>
              </a:lnSpc>
              <a:buNone/>
              <a:defRPr sz="1200" b="0" lang="ar-SA">
                <a:solidFill>
                  <a:srgbClr val="5B6A80"/>
                </a:solidFill>
                <a:latin typeface="Cairo"/>
                <a:ea typeface="Cairo"/>
                <a:cs typeface="Cairo"/>
              </a:defRPr>
            </a:pPr>
            <a:r>
              <a:rPr sz="1200" b="0" lang="ar-SA">
                <a:solidFill>
                  <a:srgbClr val="5B6A80"/>
                </a:solidFill>
                <a:latin typeface="Cairo"/>
                <a:ea typeface="Cairo"/>
                <a:cs typeface="Cairo"/>
              </a:rPr>
              <a:t>أدوات اكتشاف مقترحة. يعتمد الوصول على التغطية وملاءمة التوصية.</a:t>
            </a:r>
          </a:p>
        </p:txBody>
      </p:sp>
      <p:sp>
        <p:nvSpPr>
          <p:cNvPr id="8" name="ar-copy-81">
            <a:extLst>
              <a:ext uri="{FF2B5EF4-FFF2-40B4-BE49-F238E27FC236}">
                <ns3:creationId id="{909A53F7-1266-4DB5-BA48-3AD5CDE218E2}"/>
              </a:ext>
            </a:extLst>
          </p:cNvPr>
          <p:cNvSpPr>
            <a:spLocks noGrp="1"/>
          </p:cNvSpPr>
          <p:nvPr/>
        </p:nvSpPr>
        <p:spPr>
          <a:xfrm>
            <a:off x="609600" y="6419850"/>
            <a:ext cx="342900" cy="226695"/>
          </a:xfrm>
          <a:prstGeom prst="rect">
            <a:avLst/>
          </a:prstGeom>
          <a:noFill/>
          <a:ln w="0">
            <a:noFill/>
          </a:ln>
        </p:spPr>
        <p:txBody>
          <a:bodyPr wrap="none" lIns="0" tIns="0" rIns="0" bIns="0" anchor="t">
            <a:noAutofit/>
          </a:bodyPr>
          <a:lstStyle/>
          <a:p>
            <a:pPr algn="r" rtl="0">
              <a:lnSpc>
                <a:spcPts val="1418"/>
              </a:lnSpc>
              <a:buNone/>
              <a:defRPr sz="1050" b="0" lang="en-US">
                <a:solidFill>
                  <a:srgbClr val="5B6A80"/>
                </a:solidFill>
                <a:latin typeface="Poppins"/>
                <a:ea typeface="Poppins"/>
                <a:cs typeface="Poppins"/>
              </a:defRPr>
            </a:pPr>
            <a:r>
              <a:rPr sz="1050" b="0" lang="en-US">
                <a:solidFill>
                  <a:srgbClr val="5B6A80"/>
                </a:solidFill>
                <a:latin typeface="Poppins"/>
                <a:ea typeface="Poppins"/>
                <a:cs typeface="Poppins"/>
              </a:rPr>
              <a:t>10</a:t>
            </a:r>
          </a:p>
        </p:txBody>
      </p:sp>
    </p:spTree>
    <p:extLst>
      <p:ext uri="{BB962C8B-B14F-4D97-AF65-F5344CB8AC3E}">
        <ns4:creationId val="1350687176"/>
      </p:ext>
    </p:extLst>
  </p:cSld>
</p:sld>
</file>

<file path=ppt/slides/slide11.xml><?xml version="1.0" encoding="utf-8"?>
<p:sld xmlns:a="http://schemas.openxmlformats.org/drawingml/2006/main" xmlns:ns2="http://schemas.openxmlformats.org/officeDocument/2006/relationships" xmlns:ns3="http://schemas.microsoft.com/office/drawing/2014/main" xmlns:ns4="http://schemas.microsoft.com/office/powerpoint/2010/main" xmlns:p="http://schemas.openxmlformats.org/presentationml/2006/main">
  <p:cSld>
    <p:bg>
      <p:bgPr>
        <a:solidFill>
          <a:srgbClr val="F5F3EE"/>
        </a:solidFill>
      </p:bgPr>
    </p:bg>
    <p:spTree>
      <p:nvGrpSpPr>
        <p:cNvPr id="1" name=""/>
        <p:cNvGrpSpPr/>
        <p:nvPr/>
      </p:nvGrpSpPr>
      <p:grpSpPr>
        <a:xfrm/>
      </p:grpSpPr>
      <p:pic>
        <p:nvPicPr>
          <p:cNvPr id="7" name=""/>
          <p:cNvPicPr>
            <a:picLocks noChangeAspect="1"/>
          </p:cNvPicPr>
          <p:nvPr/>
        </p:nvPicPr>
        <p:blipFill>
          <a:blip ns2:embed="R4d686b1e8ced430c"/>
          <a:srcRect l="17407" t="0" r="17407" b="0"/>
          <a:stretch>
            <a:fillRect l="0" t="0" r="0" b="0"/>
          </a:stretch>
        </p:blipFill>
        <p:spPr>
          <a:xfrm>
            <a:off x="5486400" y="0"/>
            <a:ext cx="6705600" cy="6858000"/>
          </a:xfrm>
          <a:prstGeom prst="rect">
            <a:avLst/>
          </a:prstGeom>
        </p:spPr>
      </p:pic>
      <p:sp>
        <p:nvSpPr>
          <p:cNvPr id="2" name="ar-copy-82">
            <a:extLst>
              <a:ext uri="{FF2B5EF4-FFF2-40B4-BE49-F238E27FC236}">
                <ns3:creationId id="{097AFE6E-25C9-4354-BCC3-9DFBC2A2D84C}"/>
              </a:ext>
            </a:extLst>
          </p:cNvPr>
          <p:cNvSpPr>
            <a:spLocks noGrp="1"/>
          </p:cNvSpPr>
          <p:nvPr/>
        </p:nvSpPr>
        <p:spPr>
          <a:xfrm>
            <a:off x="571500" y="619125"/>
            <a:ext cx="4400550" cy="1249204"/>
          </a:xfrm>
          <a:prstGeom prst="rect">
            <a:avLst/>
          </a:prstGeom>
          <a:noFill/>
          <a:ln w="0">
            <a:noFill/>
          </a:ln>
        </p:spPr>
        <p:txBody>
          <a:bodyPr wrap="none" lIns="0" tIns="0" rIns="0" bIns="0" anchor="t">
            <a:noAutofit/>
          </a:bodyPr>
          <a:lstStyle/>
          <a:p>
            <a:pPr algn="r" rtl="1">
              <a:lnSpc>
                <a:spcPts val="4354"/>
              </a:lnSpc>
              <a:buNone/>
              <a:defRPr sz="3225" b="1" lang="ar-SA">
                <a:solidFill>
                  <a:srgbClr val="172D51"/>
                </a:solidFill>
                <a:latin typeface="Cairo"/>
                <a:ea typeface="Cairo"/>
                <a:cs typeface="Cairo"/>
              </a:defRPr>
            </a:pPr>
            <a:r>
              <a:rPr sz="3225" b="1" lang="ar-SA">
                <a:solidFill>
                  <a:srgbClr val="172D51"/>
                </a:solidFill>
                <a:latin typeface="Cairo"/>
                <a:ea typeface="Cairo"/>
                <a:cs typeface="Cairo"/>
              </a:rPr>
              <a:t>نمو مشترك.</a:t>
            </a:r>
          </a:p>
          <a:p>
            <a:pPr algn="r" rtl="1">
              <a:lnSpc>
                <a:spcPts val="4354"/>
              </a:lnSpc>
              <a:buNone/>
              <a:defRPr sz="3225" b="1" lang="ar-SA">
                <a:solidFill>
                  <a:srgbClr val="172D51"/>
                </a:solidFill>
                <a:latin typeface="Cairo"/>
                <a:ea typeface="Cairo"/>
                <a:cs typeface="Cairo"/>
              </a:defRPr>
            </a:pPr>
            <a:r>
              <a:rPr sz="3225" b="1" lang="ar-SA">
                <a:solidFill>
                  <a:srgbClr val="172D51"/>
                </a:solidFill>
                <a:latin typeface="Cairo"/>
                <a:ea typeface="Cairo"/>
                <a:cs typeface="Cairo"/>
              </a:rPr>
              <a:t>ومجتمع يجمعنا.</a:t>
            </a:r>
          </a:p>
        </p:txBody>
      </p:sp>
      <p:sp>
        <p:nvSpPr>
          <p:cNvPr id="3" name="ar-copy-83">
            <a:extLst>
              <a:ext uri="{FF2B5EF4-FFF2-40B4-BE49-F238E27FC236}">
                <ns3:creationId id="{DE3137CD-503A-4899-9B26-1A00A9B626E2}"/>
              </a:ext>
            </a:extLst>
          </p:cNvPr>
          <p:cNvSpPr>
            <a:spLocks noGrp="1"/>
          </p:cNvSpPr>
          <p:nvPr/>
        </p:nvSpPr>
        <p:spPr>
          <a:xfrm>
            <a:off x="561975" y="2752725"/>
            <a:ext cx="4410075" cy="437198"/>
          </a:xfrm>
          <a:prstGeom prst="rect">
            <a:avLst/>
          </a:prstGeom>
          <a:noFill/>
          <a:ln w="0">
            <a:noFill/>
          </a:ln>
        </p:spPr>
        <p:txBody>
          <a:bodyPr wrap="none" lIns="0" tIns="0" rIns="0" bIns="0" anchor="t">
            <a:noAutofit/>
          </a:bodyPr>
          <a:lstStyle/>
          <a:p>
            <a:pPr algn="r" rtl="1">
              <a:lnSpc>
                <a:spcPts val="2734"/>
              </a:lnSpc>
              <a:buNone/>
              <a:defRPr sz="2025" b="1" lang="ar-SA">
                <a:solidFill>
                  <a:srgbClr val="1248C2"/>
                </a:solidFill>
                <a:latin typeface="Cairo"/>
                <a:ea typeface="Cairo"/>
                <a:cs typeface="Cairo"/>
              </a:defRPr>
            </a:pPr>
            <a:r>
              <a:rPr sz="2025" b="1" lang="ar-SA">
                <a:solidFill>
                  <a:srgbClr val="1248C2"/>
                </a:solidFill>
                <a:latin typeface="Cairo"/>
                <a:ea typeface="Cairo"/>
                <a:cs typeface="Cairo"/>
              </a:rPr>
              <a:t>حملات نخطط لها معًا</a:t>
            </a:r>
          </a:p>
        </p:txBody>
      </p:sp>
      <p:sp>
        <p:nvSpPr>
          <p:cNvPr id="4" name="ar-copy-84">
            <a:extLst>
              <a:ext uri="{FF2B5EF4-FFF2-40B4-BE49-F238E27FC236}">
                <ns3:creationId id="{368ACBE2-69CF-4CDE-9BA6-78C3971B1DBB}"/>
              </a:ext>
            </a:extLst>
          </p:cNvPr>
          <p:cNvSpPr>
            <a:spLocks noGrp="1"/>
          </p:cNvSpPr>
          <p:nvPr/>
        </p:nvSpPr>
        <p:spPr>
          <a:xfrm>
            <a:off x="571500" y="3286125"/>
            <a:ext cx="4400550" cy="922020"/>
          </a:xfrm>
          <a:prstGeom prst="rect">
            <a:avLst/>
          </a:prstGeom>
          <a:noFill/>
          <a:ln w="0">
            <a:noFill/>
          </a:ln>
        </p:spPr>
        <p:txBody>
          <a:bodyPr wrap="none" lIns="0" tIns="0" rIns="0" bIns="0" anchor="t">
            <a:noAutofit/>
          </a:bodyPr>
          <a:lstStyle/>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عروض مشتركة وظهور اجتماعي</a:t>
            </a:r>
          </a:p>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وحملات موسمية تمنح متجركم</a:t>
            </a:r>
          </a:p>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فرصًا أكثر للمشاركة.</a:t>
            </a:r>
          </a:p>
        </p:txBody>
      </p:sp>
      <p:sp>
        <p:nvSpPr>
          <p:cNvPr id="5" name="ar-copy-85">
            <a:extLst>
              <a:ext uri="{FF2B5EF4-FFF2-40B4-BE49-F238E27FC236}">
                <ns3:creationId id="{85772D26-456F-4488-8A53-D21D65D1B778}"/>
              </a:ext>
            </a:extLst>
          </p:cNvPr>
          <p:cNvSpPr>
            <a:spLocks noGrp="1"/>
          </p:cNvSpPr>
          <p:nvPr/>
        </p:nvSpPr>
        <p:spPr>
          <a:xfrm>
            <a:off x="571500" y="4686300"/>
            <a:ext cx="4400550" cy="421005"/>
          </a:xfrm>
          <a:prstGeom prst="rect">
            <a:avLst/>
          </a:prstGeom>
          <a:noFill/>
          <a:ln w="0">
            <a:noFill/>
          </a:ln>
        </p:spPr>
        <p:txBody>
          <a:bodyPr wrap="none" lIns="0" tIns="0" rIns="0" bIns="0" anchor="t">
            <a:noAutofit/>
          </a:bodyPr>
          <a:lstStyle/>
          <a:p>
            <a:pPr algn="r" rtl="1">
              <a:lnSpc>
                <a:spcPts val="2632"/>
              </a:lnSpc>
              <a:buNone/>
              <a:defRPr sz="1950" b="1" lang="ar-SA">
                <a:solidFill>
                  <a:srgbClr val="172D51"/>
                </a:solidFill>
                <a:latin typeface="Cairo"/>
                <a:ea typeface="Cairo"/>
                <a:cs typeface="Cairo"/>
              </a:defRPr>
            </a:pPr>
            <a:r>
              <a:rPr sz="1950" b="1" lang="ar-SA">
                <a:solidFill>
                  <a:srgbClr val="172D51"/>
                </a:solidFill>
                <a:latin typeface="Cairo"/>
                <a:ea typeface="Cairo"/>
                <a:cs typeface="Cairo"/>
              </a:rPr>
              <a:t>دعم يصل إلى الحيوانات</a:t>
            </a:r>
          </a:p>
        </p:txBody>
      </p:sp>
      <p:sp>
        <p:nvSpPr>
          <p:cNvPr id="6" name="ar-copy-86">
            <a:extLst>
              <a:ext uri="{FF2B5EF4-FFF2-40B4-BE49-F238E27FC236}">
                <ns3:creationId id="{5182A756-7E02-4D7C-AAF4-8191552E44E3}"/>
              </a:ext>
            </a:extLst>
          </p:cNvPr>
          <p:cNvSpPr>
            <a:spLocks noGrp="1"/>
          </p:cNvSpPr>
          <p:nvPr/>
        </p:nvSpPr>
        <p:spPr>
          <a:xfrm>
            <a:off x="571500" y="5219700"/>
            <a:ext cx="4400550" cy="922020"/>
          </a:xfrm>
          <a:prstGeom prst="rect">
            <a:avLst/>
          </a:prstGeom>
          <a:noFill/>
          <a:ln w="0">
            <a:noFill/>
          </a:ln>
        </p:spPr>
        <p:txBody>
          <a:bodyPr wrap="none" lIns="0" tIns="0" rIns="0" bIns="0" anchor="t">
            <a:noAutofit/>
          </a:bodyPr>
          <a:lstStyle/>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طلبات خيرية وحملات مستلزمات</a:t>
            </a:r>
          </a:p>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تربط متجركم بالملاجئ المحلية</a:t>
            </a:r>
          </a:p>
          <a:p>
            <a:pPr algn="r" rtl="1">
              <a:lnSpc>
                <a:spcPts val="2228"/>
              </a:lnSpc>
              <a:buNone/>
              <a:defRPr sz="1650" b="0" lang="ar-SA">
                <a:solidFill>
                  <a:srgbClr val="5B6A80"/>
                </a:solidFill>
                <a:latin typeface="Cairo"/>
                <a:ea typeface="Cairo"/>
                <a:cs typeface="Cairo"/>
              </a:defRPr>
            </a:pPr>
            <a:r>
              <a:rPr sz="1650" b="0" lang="ar-SA">
                <a:solidFill>
                  <a:srgbClr val="5B6A80"/>
                </a:solidFill>
                <a:latin typeface="Cairo"/>
                <a:ea typeface="Cairo"/>
                <a:cs typeface="Cairo"/>
              </a:rPr>
              <a:t>والداعمين لها.</a:t>
            </a:r>
          </a:p>
        </p:txBody>
      </p:sp>
    </p:spTree>
    <p:extLst>
      <p:ext uri="{BB962C8B-B14F-4D97-AF65-F5344CB8AC3E}">
        <ns4:creationId val="1273536589"/>
      </p:ext>
    </p:extLst>
  </p:cSld>
</p:sld>
</file>

<file path=ppt/slides/slide12.xml><?xml version="1.0" encoding="utf-8"?>
<p:sld xmlns:a="http://schemas.openxmlformats.org/drawingml/2006/main" xmlns:ns2="http://schemas.microsoft.com/office/drawing/2014/main" xmlns:ns3="http://schemas.openxmlformats.org/officeDocument/2006/relationships" xmlns:ns4="http://schemas.microsoft.com/office/drawing/2016/SVG/main" xmlns:ns5="http://schemas.microsoft.com/office/powerpoint/2010/main" xmlns:p="http://schemas.openxmlformats.org/presentationml/2006/main">
  <p:cSld>
    <p:bg>
      <p:bgPr>
        <a:solidFill>
          <a:srgbClr val="FFFFFF"/>
        </a:solidFill>
      </p:bgPr>
    </p:bg>
    <p:spTree>
      <p:nvGrpSpPr>
        <p:cNvPr id="1" name=""/>
        <p:cNvGrpSpPr/>
        <p:nvPr/>
      </p:nvGrpSpPr>
      <p:grpSpPr>
        <a:xfrm/>
      </p:grpSpPr>
      <p:sp>
        <p:nvSpPr>
          <p:cNvPr id="17" name="ar-copy-87">
            <a:extLst>
              <a:ext uri="{FF2B5EF4-FFF2-40B4-BE49-F238E27FC236}">
                <ns2:creationId id="{16930C61-98AC-450F-A31D-31C20785B108}"/>
              </a:ext>
            </a:extLst>
          </p:cNvPr>
          <p:cNvSpPr>
            <a:spLocks noGrp="1"/>
          </p:cNvSpPr>
          <p:nvPr/>
        </p:nvSpPr>
        <p:spPr>
          <a:xfrm>
            <a:off x="914400" y="533400"/>
            <a:ext cx="10668000" cy="761047"/>
          </a:xfrm>
          <a:prstGeom prst="rect">
            <a:avLst/>
          </a:prstGeom>
          <a:noFill/>
          <a:ln w="0">
            <a:noFill/>
          </a:ln>
        </p:spPr>
        <p:txBody>
          <a:bodyPr wrap="none" lIns="0" tIns="0" rIns="0" bIns="0" anchor="t">
            <a:noAutofit/>
          </a:bodyPr>
          <a:lstStyle/>
          <a:p>
            <a:pPr algn="r" rtl="1">
              <a:lnSpc>
                <a:spcPts val="4759"/>
              </a:lnSpc>
              <a:buNone/>
              <a:defRPr sz="3525" b="1" lang="ar-SA">
                <a:solidFill>
                  <a:srgbClr val="172D51"/>
                </a:solidFill>
                <a:latin typeface="Cairo"/>
                <a:ea typeface="Cairo"/>
                <a:cs typeface="Cairo"/>
              </a:defRPr>
            </a:pPr>
            <a:r>
              <a:rPr sz="3525" b="1" lang="ar-SA">
                <a:solidFill>
                  <a:srgbClr val="172D51"/>
                </a:solidFill>
                <a:latin typeface="Cairo"/>
                <a:ea typeface="Cairo"/>
                <a:cs typeface="Cairo"/>
              </a:rPr>
              <a:t>بداية واضحة نقيس نتائجها معًا</a:t>
            </a:r>
          </a:p>
        </p:txBody>
      </p:sp>
      <p:sp>
        <p:nvSpPr>
          <p:cNvPr id="2" name="ar-copy-88">
            <a:extLst>
              <a:ext uri="{FF2B5EF4-FFF2-40B4-BE49-F238E27FC236}">
                <ns2:creationId id="{58469EFE-0662-4481-AADC-2FF422CDA7DE}"/>
              </a:ext>
            </a:extLst>
          </p:cNvPr>
          <p:cNvSpPr>
            <a:spLocks noGrp="1"/>
          </p:cNvSpPr>
          <p:nvPr/>
        </p:nvSpPr>
        <p:spPr>
          <a:xfrm>
            <a:off x="11010900" y="1695450"/>
            <a:ext cx="571500" cy="388620"/>
          </a:xfrm>
          <a:prstGeom prst="rect">
            <a:avLst/>
          </a:prstGeom>
          <a:noFill/>
          <a:ln w="0">
            <a:noFill/>
          </a:ln>
        </p:spPr>
        <p:txBody>
          <a:bodyPr wrap="none" lIns="0" tIns="0" rIns="0" bIns="0" anchor="t">
            <a:noAutofit/>
          </a:bodyPr>
          <a:lstStyle/>
          <a:p>
            <a:pPr algn="r"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01</a:t>
            </a:r>
          </a:p>
        </p:txBody>
      </p:sp>
      <p:sp>
        <p:nvSpPr>
          <p:cNvPr id="3" name="ar-copy-89">
            <a:extLst>
              <a:ext uri="{FF2B5EF4-FFF2-40B4-BE49-F238E27FC236}">
                <ns2:creationId id="{259FAC85-26A1-4CEA-9954-0929A208ACB7}"/>
              </a:ext>
            </a:extLst>
          </p:cNvPr>
          <p:cNvSpPr>
            <a:spLocks noGrp="1"/>
          </p:cNvSpPr>
          <p:nvPr/>
        </p:nvSpPr>
        <p:spPr>
          <a:xfrm>
            <a:off x="6257925" y="1695450"/>
            <a:ext cx="4476750" cy="437198"/>
          </a:xfrm>
          <a:prstGeom prst="rect">
            <a:avLst/>
          </a:prstGeom>
          <a:noFill/>
          <a:ln w="0">
            <a:noFill/>
          </a:ln>
        </p:spPr>
        <p:txBody>
          <a:bodyPr wrap="none" lIns="0" tIns="0" rIns="0" bIns="0" anchor="t">
            <a:noAutofit/>
          </a:bodyPr>
          <a:lstStyle/>
          <a:p>
            <a:pPr algn="r" rtl="1">
              <a:lnSpc>
                <a:spcPts val="2734"/>
              </a:lnSpc>
              <a:buNone/>
              <a:defRPr sz="2025" b="1" lang="ar-SA">
                <a:solidFill>
                  <a:srgbClr val="172D51"/>
                </a:solidFill>
                <a:latin typeface="Cairo"/>
                <a:ea typeface="Cairo"/>
                <a:cs typeface="Cairo"/>
              </a:defRPr>
            </a:pPr>
            <a:r>
              <a:rPr sz="2025" b="1" lang="ar-SA">
                <a:solidFill>
                  <a:srgbClr val="172D51"/>
                </a:solidFill>
                <a:latin typeface="Cairo"/>
                <a:ea typeface="Cairo"/>
                <a:cs typeface="Cairo"/>
              </a:rPr>
              <a:t>الاتفاق على الشراكة</a:t>
            </a:r>
          </a:p>
        </p:txBody>
      </p:sp>
      <p:sp>
        <p:nvSpPr>
          <p:cNvPr id="4" name="ar-copy-90">
            <a:extLst>
              <a:ext uri="{FF2B5EF4-FFF2-40B4-BE49-F238E27FC236}">
                <ns2:creationId id="{B3208413-3E5F-4A26-B26F-C61E3DD50612}"/>
              </a:ext>
            </a:extLst>
          </p:cNvPr>
          <p:cNvSpPr>
            <a:spLocks noGrp="1"/>
          </p:cNvSpPr>
          <p:nvPr/>
        </p:nvSpPr>
        <p:spPr>
          <a:xfrm>
            <a:off x="609600" y="1724025"/>
            <a:ext cx="5248275" cy="340042"/>
          </a:xfrm>
          <a:prstGeom prst="rect">
            <a:avLst/>
          </a:prstGeom>
          <a:noFill/>
          <a:ln w="0">
            <a:noFill/>
          </a:ln>
        </p:spPr>
        <p:txBody>
          <a:bodyPr wrap="none" lIns="0" tIns="0" rIns="0" bIns="0" anchor="t">
            <a:noAutofit/>
          </a:bodyPr>
          <a:lstStyle/>
          <a:p>
            <a:pPr algn="r" rtl="1">
              <a:lnSpc>
                <a:spcPts val="2126"/>
              </a:lnSpc>
              <a:buNone/>
              <a:defRPr sz="1575" b="0" lang="ar-SA">
                <a:solidFill>
                  <a:srgbClr val="5B6A80"/>
                </a:solidFill>
                <a:latin typeface="Cairo"/>
                <a:ea typeface="Cairo"/>
                <a:cs typeface="Cairo"/>
              </a:defRPr>
            </a:pPr>
            <a:r>
              <a:rPr sz="1575" b="0" lang="ar-SA">
                <a:solidFill>
                  <a:srgbClr val="5B6A80"/>
                </a:solidFill>
                <a:latin typeface="Cairo"/>
                <a:ea typeface="Cairo"/>
                <a:cs typeface="Cairo"/>
              </a:rPr>
              <a:t>أسعار المنتجات والدفعات ومواعيد الاستلام والمسؤوليات.</a:t>
            </a:r>
          </a:p>
        </p:txBody>
      </p:sp>
      <p:sp>
        <p:nvSpPr>
          <p:cNvPr id="5" name="ar-copy-91">
            <a:extLst>
              <a:ext uri="{FF2B5EF4-FFF2-40B4-BE49-F238E27FC236}">
                <ns2:creationId id="{01BFD35C-3B8A-4500-82E8-035201AA8810}"/>
              </a:ext>
            </a:extLst>
          </p:cNvPr>
          <p:cNvSpPr>
            <a:spLocks noGrp="1"/>
          </p:cNvSpPr>
          <p:nvPr/>
        </p:nvSpPr>
        <p:spPr>
          <a:xfrm>
            <a:off x="11010900" y="2590800"/>
            <a:ext cx="571500" cy="388620"/>
          </a:xfrm>
          <a:prstGeom prst="rect">
            <a:avLst/>
          </a:prstGeom>
          <a:noFill/>
          <a:ln w="0">
            <a:noFill/>
          </a:ln>
        </p:spPr>
        <p:txBody>
          <a:bodyPr wrap="none" lIns="0" tIns="0" rIns="0" bIns="0" anchor="t">
            <a:noAutofit/>
          </a:bodyPr>
          <a:lstStyle/>
          <a:p>
            <a:pPr algn="r"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02</a:t>
            </a:r>
          </a:p>
        </p:txBody>
      </p:sp>
      <p:sp>
        <p:nvSpPr>
          <p:cNvPr id="6" name="ar-copy-92">
            <a:extLst>
              <a:ext uri="{FF2B5EF4-FFF2-40B4-BE49-F238E27FC236}">
                <ns2:creationId id="{58D565DA-06B6-431F-B3BC-402D763B9EFE}"/>
              </a:ext>
            </a:extLst>
          </p:cNvPr>
          <p:cNvSpPr>
            <a:spLocks noGrp="1"/>
          </p:cNvSpPr>
          <p:nvPr/>
        </p:nvSpPr>
        <p:spPr>
          <a:xfrm>
            <a:off x="6257925" y="2590800"/>
            <a:ext cx="4476750" cy="437198"/>
          </a:xfrm>
          <a:prstGeom prst="rect">
            <a:avLst/>
          </a:prstGeom>
          <a:noFill/>
          <a:ln w="0">
            <a:noFill/>
          </a:ln>
        </p:spPr>
        <p:txBody>
          <a:bodyPr wrap="none" lIns="0" tIns="0" rIns="0" bIns="0" anchor="t">
            <a:noAutofit/>
          </a:bodyPr>
          <a:lstStyle/>
          <a:p>
            <a:pPr algn="r" rtl="1">
              <a:lnSpc>
                <a:spcPts val="2734"/>
              </a:lnSpc>
              <a:buNone/>
              <a:defRPr sz="2025" b="1" lang="ar-SA">
                <a:solidFill>
                  <a:srgbClr val="172D51"/>
                </a:solidFill>
                <a:latin typeface="Cairo"/>
                <a:ea typeface="Cairo"/>
                <a:cs typeface="Cairo"/>
              </a:defRPr>
            </a:pPr>
            <a:r>
              <a:rPr sz="2025" b="1" lang="ar-SA">
                <a:solidFill>
                  <a:srgbClr val="172D51"/>
                </a:solidFill>
                <a:latin typeface="Cairo"/>
                <a:ea typeface="Cairo"/>
                <a:cs typeface="Cairo"/>
              </a:rPr>
              <a:t>تجهيز المتجر</a:t>
            </a:r>
          </a:p>
        </p:txBody>
      </p:sp>
      <p:sp>
        <p:nvSpPr>
          <p:cNvPr id="7" name="ar-copy-93">
            <a:extLst>
              <a:ext uri="{FF2B5EF4-FFF2-40B4-BE49-F238E27FC236}">
                <ns2:creationId id="{E4B1A60E-206B-47B1-99A7-65F6F27326B8}"/>
              </a:ext>
            </a:extLst>
          </p:cNvPr>
          <p:cNvSpPr>
            <a:spLocks noGrp="1"/>
          </p:cNvSpPr>
          <p:nvPr/>
        </p:nvSpPr>
        <p:spPr>
          <a:xfrm>
            <a:off x="609600" y="2619375"/>
            <a:ext cx="5248275" cy="610076"/>
          </a:xfrm>
          <a:prstGeom prst="rect">
            <a:avLst/>
          </a:prstGeom>
          <a:noFill/>
          <a:ln w="0">
            <a:noFill/>
          </a:ln>
        </p:spPr>
        <p:txBody>
          <a:bodyPr wrap="none" lIns="0" tIns="0" rIns="0" bIns="0" anchor="t">
            <a:noAutofit/>
          </a:bodyPr>
          <a:lstStyle/>
          <a:p>
            <a:pPr algn="r" rtl="1">
              <a:lnSpc>
                <a:spcPts val="2126"/>
              </a:lnSpc>
              <a:buNone/>
              <a:defRPr sz="1575" b="0" lang="ar-SA">
                <a:solidFill>
                  <a:srgbClr val="5B6A80"/>
                </a:solidFill>
                <a:latin typeface="Cairo"/>
                <a:ea typeface="Cairo"/>
                <a:cs typeface="Cairo"/>
              </a:defRPr>
            </a:pPr>
            <a:r>
              <a:rPr sz="1575" b="0" lang="ar-SA">
                <a:solidFill>
                  <a:srgbClr val="5B6A80"/>
                </a:solidFill>
                <a:latin typeface="Cairo"/>
                <a:ea typeface="Cairo"/>
                <a:cs typeface="Cairo"/>
              </a:rPr>
              <a:t>إعداد الكتالوج والجهاز والطابعة،</a:t>
            </a:r>
          </a:p>
          <a:p>
            <a:pPr algn="r" rtl="1">
              <a:lnSpc>
                <a:spcPts val="2126"/>
              </a:lnSpc>
              <a:buNone/>
              <a:defRPr sz="1575" b="0" lang="ar-SA">
                <a:solidFill>
                  <a:srgbClr val="5B6A80"/>
                </a:solidFill>
                <a:latin typeface="Cairo"/>
                <a:ea typeface="Cairo"/>
                <a:cs typeface="Cairo"/>
              </a:defRPr>
            </a:pPr>
            <a:r>
              <a:rPr sz="1575" b="0" lang="ar-SA">
                <a:solidFill>
                  <a:srgbClr val="5B6A80"/>
                </a:solidFill>
                <a:latin typeface="Cairo"/>
                <a:ea typeface="Cairo"/>
                <a:cs typeface="Cairo"/>
              </a:rPr>
              <a:t>وتدريب الفريق وتحديد جهة للدعم.</a:t>
            </a:r>
          </a:p>
        </p:txBody>
      </p:sp>
      <p:sp>
        <p:nvSpPr>
          <p:cNvPr id="8" name="ar-copy-94">
            <a:extLst>
              <a:ext uri="{FF2B5EF4-FFF2-40B4-BE49-F238E27FC236}">
                <ns2:creationId id="{C1AB2BBF-09EC-471F-9A4A-0596555925FD}"/>
              </a:ext>
            </a:extLst>
          </p:cNvPr>
          <p:cNvSpPr>
            <a:spLocks noGrp="1"/>
          </p:cNvSpPr>
          <p:nvPr/>
        </p:nvSpPr>
        <p:spPr>
          <a:xfrm>
            <a:off x="11010900" y="3486150"/>
            <a:ext cx="571500" cy="388620"/>
          </a:xfrm>
          <a:prstGeom prst="rect">
            <a:avLst/>
          </a:prstGeom>
          <a:noFill/>
          <a:ln w="0">
            <a:noFill/>
          </a:ln>
        </p:spPr>
        <p:txBody>
          <a:bodyPr wrap="none" lIns="0" tIns="0" rIns="0" bIns="0" anchor="t">
            <a:noAutofit/>
          </a:bodyPr>
          <a:lstStyle/>
          <a:p>
            <a:pPr algn="r"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03</a:t>
            </a:r>
          </a:p>
        </p:txBody>
      </p:sp>
      <p:sp>
        <p:nvSpPr>
          <p:cNvPr id="9" name="ar-copy-95">
            <a:extLst>
              <a:ext uri="{FF2B5EF4-FFF2-40B4-BE49-F238E27FC236}">
                <ns2:creationId id="{CA1B2212-5640-41FB-929E-C5441A418D6F}"/>
              </a:ext>
            </a:extLst>
          </p:cNvPr>
          <p:cNvSpPr>
            <a:spLocks noGrp="1"/>
          </p:cNvSpPr>
          <p:nvPr/>
        </p:nvSpPr>
        <p:spPr>
          <a:xfrm>
            <a:off x="6257925" y="3486150"/>
            <a:ext cx="4476750" cy="437198"/>
          </a:xfrm>
          <a:prstGeom prst="rect">
            <a:avLst/>
          </a:prstGeom>
          <a:noFill/>
          <a:ln w="0">
            <a:noFill/>
          </a:ln>
        </p:spPr>
        <p:txBody>
          <a:bodyPr wrap="none" lIns="0" tIns="0" rIns="0" bIns="0" anchor="t">
            <a:noAutofit/>
          </a:bodyPr>
          <a:lstStyle/>
          <a:p>
            <a:pPr algn="r" rtl="1">
              <a:lnSpc>
                <a:spcPts val="2734"/>
              </a:lnSpc>
              <a:buNone/>
              <a:defRPr sz="2025" b="1" lang="ar-SA">
                <a:solidFill>
                  <a:srgbClr val="172D51"/>
                </a:solidFill>
                <a:latin typeface="Cairo"/>
                <a:ea typeface="Cairo"/>
                <a:cs typeface="Cairo"/>
              </a:defRPr>
            </a:pPr>
            <a:r>
              <a:rPr sz="2025" b="1" lang="ar-SA">
                <a:solidFill>
                  <a:srgbClr val="172D51"/>
                </a:solidFill>
                <a:latin typeface="Cairo"/>
                <a:ea typeface="Cairo"/>
                <a:cs typeface="Cairo"/>
              </a:rPr>
              <a:t>إطلاق تجربة محددة</a:t>
            </a:r>
          </a:p>
        </p:txBody>
      </p:sp>
      <p:sp>
        <p:nvSpPr>
          <p:cNvPr id="10" name="ar-copy-96">
            <a:extLst>
              <a:ext uri="{FF2B5EF4-FFF2-40B4-BE49-F238E27FC236}">
                <ns2:creationId id="{D380DAF3-3561-4E1C-BA62-4C38E03D41FE}"/>
              </a:ext>
            </a:extLst>
          </p:cNvPr>
          <p:cNvSpPr>
            <a:spLocks noGrp="1"/>
          </p:cNvSpPr>
          <p:nvPr/>
        </p:nvSpPr>
        <p:spPr>
          <a:xfrm>
            <a:off x="609600" y="3514725"/>
            <a:ext cx="5248275" cy="340042"/>
          </a:xfrm>
          <a:prstGeom prst="rect">
            <a:avLst/>
          </a:prstGeom>
          <a:noFill/>
          <a:ln w="0">
            <a:noFill/>
          </a:ln>
        </p:spPr>
        <p:txBody>
          <a:bodyPr wrap="none" lIns="0" tIns="0" rIns="0" bIns="0" anchor="t">
            <a:noAutofit/>
          </a:bodyPr>
          <a:lstStyle/>
          <a:p>
            <a:pPr algn="r" rtl="1">
              <a:lnSpc>
                <a:spcPts val="2126"/>
              </a:lnSpc>
              <a:buNone/>
              <a:defRPr sz="1575" b="0" lang="ar-SA">
                <a:solidFill>
                  <a:srgbClr val="5B6A80"/>
                </a:solidFill>
                <a:latin typeface="Cairo"/>
                <a:ea typeface="Cairo"/>
                <a:cs typeface="Cairo"/>
              </a:defRPr>
            </a:pPr>
            <a:r>
              <a:rPr sz="1575" b="0" lang="ar-SA">
                <a:solidFill>
                  <a:srgbClr val="5B6A80"/>
                </a:solidFill>
                <a:latin typeface="Cairo"/>
                <a:ea typeface="Cairo"/>
                <a:cs typeface="Cairo"/>
              </a:rPr>
              <a:t>البدء بتشكيلة منتجات ونطاق توصيل متفق عليهما.</a:t>
            </a:r>
          </a:p>
        </p:txBody>
      </p:sp>
      <p:sp>
        <p:nvSpPr>
          <p:cNvPr id="11" name="ar-copy-97">
            <a:extLst>
              <a:ext uri="{FF2B5EF4-FFF2-40B4-BE49-F238E27FC236}">
                <ns2:creationId id="{E2747242-54B3-4C96-AF86-27E644908A83}"/>
              </a:ext>
            </a:extLst>
          </p:cNvPr>
          <p:cNvSpPr>
            <a:spLocks noGrp="1"/>
          </p:cNvSpPr>
          <p:nvPr/>
        </p:nvSpPr>
        <p:spPr>
          <a:xfrm>
            <a:off x="11010900" y="4381500"/>
            <a:ext cx="571500" cy="388620"/>
          </a:xfrm>
          <a:prstGeom prst="rect">
            <a:avLst/>
          </a:prstGeom>
          <a:noFill/>
          <a:ln w="0">
            <a:noFill/>
          </a:ln>
        </p:spPr>
        <p:txBody>
          <a:bodyPr wrap="none" lIns="0" tIns="0" rIns="0" bIns="0" anchor="t">
            <a:noAutofit/>
          </a:bodyPr>
          <a:lstStyle/>
          <a:p>
            <a:pPr algn="r" rtl="0">
              <a:lnSpc>
                <a:spcPts val="2430"/>
              </a:lnSpc>
              <a:buNone/>
              <a:defRPr sz="1800" b="1" lang="en-US">
                <a:solidFill>
                  <a:srgbClr val="1248C2"/>
                </a:solidFill>
                <a:latin typeface="Poppins"/>
                <a:ea typeface="Poppins"/>
                <a:cs typeface="Poppins"/>
              </a:defRPr>
            </a:pPr>
            <a:r>
              <a:rPr sz="1800" b="1" lang="en-US">
                <a:solidFill>
                  <a:srgbClr val="1248C2"/>
                </a:solidFill>
                <a:latin typeface="Poppins"/>
                <a:ea typeface="Poppins"/>
                <a:cs typeface="Poppins"/>
              </a:rPr>
              <a:t>04</a:t>
            </a:r>
          </a:p>
        </p:txBody>
      </p:sp>
      <p:sp>
        <p:nvSpPr>
          <p:cNvPr id="12" name="ar-copy-98">
            <a:extLst>
              <a:ext uri="{FF2B5EF4-FFF2-40B4-BE49-F238E27FC236}">
                <ns2:creationId id="{421D2059-ACA9-4982-B7BE-D9BBFA7DEE08}"/>
              </a:ext>
            </a:extLst>
          </p:cNvPr>
          <p:cNvSpPr>
            <a:spLocks noGrp="1"/>
          </p:cNvSpPr>
          <p:nvPr/>
        </p:nvSpPr>
        <p:spPr>
          <a:xfrm>
            <a:off x="6257925" y="4381500"/>
            <a:ext cx="4476750" cy="437198"/>
          </a:xfrm>
          <a:prstGeom prst="rect">
            <a:avLst/>
          </a:prstGeom>
          <a:noFill/>
          <a:ln w="0">
            <a:noFill/>
          </a:ln>
        </p:spPr>
        <p:txBody>
          <a:bodyPr wrap="none" lIns="0" tIns="0" rIns="0" bIns="0" anchor="t">
            <a:noAutofit/>
          </a:bodyPr>
          <a:lstStyle/>
          <a:p>
            <a:pPr algn="r" rtl="1">
              <a:lnSpc>
                <a:spcPts val="2734"/>
              </a:lnSpc>
              <a:buNone/>
              <a:defRPr sz="2025" b="1" lang="ar-SA">
                <a:solidFill>
                  <a:srgbClr val="172D51"/>
                </a:solidFill>
                <a:latin typeface="Cairo"/>
                <a:ea typeface="Cairo"/>
                <a:cs typeface="Cairo"/>
              </a:defRPr>
            </a:pPr>
            <a:r>
              <a:rPr sz="2025" b="1" lang="ar-SA">
                <a:solidFill>
                  <a:srgbClr val="172D51"/>
                </a:solidFill>
                <a:latin typeface="Cairo"/>
                <a:ea typeface="Cairo"/>
                <a:cs typeface="Cairo"/>
              </a:rPr>
              <a:t>مراجعة الجدوى</a:t>
            </a:r>
          </a:p>
        </p:txBody>
      </p:sp>
      <p:sp>
        <p:nvSpPr>
          <p:cNvPr id="13" name="ar-copy-99">
            <a:extLst>
              <a:ext uri="{FF2B5EF4-FFF2-40B4-BE49-F238E27FC236}">
                <ns2:creationId id="{18E8A5D2-33E2-49FD-8B79-D202AAD6DA80}"/>
              </a:ext>
            </a:extLst>
          </p:cNvPr>
          <p:cNvSpPr>
            <a:spLocks noGrp="1"/>
          </p:cNvSpPr>
          <p:nvPr/>
        </p:nvSpPr>
        <p:spPr>
          <a:xfrm>
            <a:off x="609600" y="4410075"/>
            <a:ext cx="5248275" cy="340042"/>
          </a:xfrm>
          <a:prstGeom prst="rect">
            <a:avLst/>
          </a:prstGeom>
          <a:noFill/>
          <a:ln w="0">
            <a:noFill/>
          </a:ln>
        </p:spPr>
        <p:txBody>
          <a:bodyPr wrap="none" lIns="0" tIns="0" rIns="0" bIns="0" anchor="t">
            <a:noAutofit/>
          </a:bodyPr>
          <a:lstStyle/>
          <a:p>
            <a:pPr algn="r" rtl="1">
              <a:lnSpc>
                <a:spcPts val="2126"/>
              </a:lnSpc>
              <a:buNone/>
              <a:defRPr sz="1575" b="0" lang="ar-SA">
                <a:solidFill>
                  <a:srgbClr val="5B6A80"/>
                </a:solidFill>
                <a:latin typeface="Cairo"/>
                <a:ea typeface="Cairo"/>
                <a:cs typeface="Cairo"/>
              </a:defRPr>
            </a:pPr>
            <a:r>
              <a:rPr sz="1575" b="0" lang="ar-SA">
                <a:solidFill>
                  <a:srgbClr val="5B6A80"/>
                </a:solidFill>
                <a:latin typeface="Cairo"/>
                <a:ea typeface="Cairo"/>
                <a:cs typeface="Cairo"/>
              </a:rPr>
              <a:t>تقييم العائد ووقت التجهيز وتكرار الطلب.</a:t>
            </a:r>
          </a:p>
        </p:txBody>
      </p:sp>
      <p:sp>
        <p:nvSpPr>
          <p:cNvPr id="14" name="ar-copy-100">
            <a:extLst>
              <a:ext uri="{FF2B5EF4-FFF2-40B4-BE49-F238E27FC236}">
                <ns2:creationId id="{799486D2-F831-48A2-9182-D6D6882EA14D}"/>
              </a:ext>
            </a:extLst>
          </p:cNvPr>
          <p:cNvSpPr>
            <a:spLocks noGrp="1"/>
          </p:cNvSpPr>
          <p:nvPr/>
        </p:nvSpPr>
        <p:spPr>
          <a:xfrm>
            <a:off x="1009650" y="5591175"/>
            <a:ext cx="10572750" cy="453390"/>
          </a:xfrm>
          <a:prstGeom prst="rect">
            <a:avLst/>
          </a:prstGeom>
          <a:noFill/>
          <a:ln w="0">
            <a:noFill/>
          </a:ln>
        </p:spPr>
        <p:txBody>
          <a:bodyPr wrap="none" lIns="0" tIns="0" rIns="0" bIns="0" anchor="t">
            <a:noAutofit/>
          </a:bodyPr>
          <a:lstStyle/>
          <a:p>
            <a:pPr algn="r" rtl="1">
              <a:lnSpc>
                <a:spcPts val="2835"/>
              </a:lnSpc>
              <a:buNone/>
              <a:defRPr sz="2100" b="1" lang="ar-SA">
                <a:solidFill>
                  <a:srgbClr val="1248C2"/>
                </a:solidFill>
                <a:latin typeface="Cairo"/>
                <a:ea typeface="Cairo"/>
                <a:cs typeface="Cairo"/>
              </a:defRPr>
            </a:pPr>
            <a:r>
              <a:rPr sz="2100" b="1" lang="ar-SA">
                <a:solidFill>
                  <a:srgbClr val="1248C2"/>
                </a:solidFill>
                <a:latin typeface="Cairo"/>
                <a:ea typeface="Cairo"/>
                <a:cs typeface="Cairo"/>
              </a:rPr>
              <a:t>لنتحدث عن شراكة تناسب متجركم.</a:t>
            </a:r>
          </a:p>
        </p:txBody>
      </p:sp>
      <p:sp>
        <p:nvSpPr>
          <p:cNvPr id="15" name="ar-copy-101">
            <a:extLst>
              <a:ext uri="{FF2B5EF4-FFF2-40B4-BE49-F238E27FC236}">
                <ns2:creationId id="{9008156E-ABAB-4616-B281-6E8C646F7F1B}"/>
              </a:ext>
            </a:extLst>
          </p:cNvPr>
          <p:cNvSpPr>
            <a:spLocks noGrp="1"/>
          </p:cNvSpPr>
          <p:nvPr/>
        </p:nvSpPr>
        <p:spPr>
          <a:xfrm>
            <a:off x="3867150" y="6181725"/>
            <a:ext cx="7715250" cy="388620"/>
          </a:xfrm>
          <a:prstGeom prst="rect">
            <a:avLst/>
          </a:prstGeom>
          <a:noFill/>
          <a:ln w="0">
            <a:noFill/>
          </a:ln>
        </p:spPr>
        <p:txBody>
          <a:bodyPr wrap="none" lIns="0" tIns="0" rIns="0" bIns="0" anchor="t">
            <a:noAutofit/>
          </a:bodyPr>
          <a:lstStyle/>
          <a:p>
            <a:pPr algn="r" rtl="0">
              <a:lnSpc>
                <a:spcPts val="2430"/>
              </a:lnSpc>
              <a:buNone/>
              <a:defRPr sz="1800" b="1" lang="en-US">
                <a:solidFill>
                  <a:srgbClr val="172D51"/>
                </a:solidFill>
                <a:latin typeface="Poppins"/>
                <a:ea typeface="Poppins"/>
                <a:cs typeface="Poppins"/>
              </a:defRPr>
            </a:pPr>
            <a:r>
              <a:rPr sz="1800" b="1" lang="en-US">
                <a:solidFill>
                  <a:srgbClr val="172D51"/>
                </a:solidFill>
                <a:latin typeface="Poppins"/>
                <a:ea typeface="Poppins"/>
                <a:cs typeface="Poppins"/>
                <a:hlinkClick ns3:id="R961a990a1e0e4188"/>
              </a:rPr>
              <a:t>wecare@barkiva.com</a:t>
            </a:r>
          </a:p>
        </p:txBody>
      </p:sp>
      <p:pic>
        <p:nvPicPr>
          <p:cNvPr id="32" name=""/>
          <p:cNvPicPr>
            <a:picLocks noChangeAspect="1"/>
          </p:cNvPicPr>
          <p:nvPr/>
        </p:nvPicPr>
        <p:blipFill>
          <a:blip ns3:embed="R19b27d71cde9482b">
            <a:extLst>
              <a:ext uri="{96DAC541-7B7A-43D3-8B79-37D633B846F1}">
                <ns4:svgBlip ns3:embed="Rda2fd612c2e148b6"/>
              </a:ext>
            </a:extLst>
          </a:blip>
          <a:stretch/>
        </p:blipFill>
        <p:spPr>
          <a:xfrm>
            <a:off x="647700" y="5829300"/>
            <a:ext cx="1733550" cy="733425"/>
          </a:xfrm>
          <a:prstGeom prst="rect">
            <a:avLst/>
          </a:prstGeom>
        </p:spPr>
      </p:pic>
    </p:spTree>
    <p:extLst>
      <p:ext uri="{BB962C8B-B14F-4D97-AF65-F5344CB8AC3E}">
        <ns5:creationId val="1728847863"/>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1248C2"/>
      </a:hlink>
      <a:folHlink>
        <a:srgbClr val="1248C2"/>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ns0:coreProperties xmlns:dc="http://purl.org/dc/elements/1.1/" xmlns:ns0="http://schemas.openxmlformats.org/package/2006/metadata/core-properties" xmlns:ns2="http://purl.org/dc/terms/" xmlns:xsi="http://www.w3.org/2001/XMLSchema-instance">
  <dc:creator>Barkiva</dc:creator>
  <ns0:lastModifiedBy>Walnut Exporter</ns0:lastModifiedBy>
  <dc:title>باركيفا — شركاء التجارة السريعة</dc:title>
  <ns2:created xsi:type="dcterms:W3CDTF">2026-09-08T20:29:30.7800000Z</ns2:created>
  <ns2:modified xsi:type="dcterms:W3CDTF">2026-09-08T20:29:30.7800000Z</ns2:modified>
  <dc:subject>Pet retail partnerships</dc:subject>
  <dc:description>Partner proposal with illustrative product concepts and negotiable commercial terms.</dc:description>
</ns0:coreProperties>
</file>